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9" r:id="rId4"/>
    <p:sldId id="258" r:id="rId5"/>
    <p:sldId id="260" r:id="rId6"/>
    <p:sldId id="261" r:id="rId7"/>
    <p:sldId id="262" r:id="rId8"/>
    <p:sldId id="263" r:id="rId9"/>
    <p:sldId id="296" r:id="rId10"/>
    <p:sldId id="286" r:id="rId11"/>
    <p:sldId id="285" r:id="rId12"/>
    <p:sldId id="301" r:id="rId13"/>
    <p:sldId id="265" r:id="rId14"/>
    <p:sldId id="300" r:id="rId15"/>
    <p:sldId id="266" r:id="rId16"/>
    <p:sldId id="302" r:id="rId17"/>
    <p:sldId id="267" r:id="rId18"/>
    <p:sldId id="297" r:id="rId19"/>
    <p:sldId id="268" r:id="rId20"/>
    <p:sldId id="269" r:id="rId21"/>
    <p:sldId id="270" r:id="rId22"/>
    <p:sldId id="303" r:id="rId23"/>
    <p:sldId id="298" r:id="rId24"/>
    <p:sldId id="273" r:id="rId25"/>
    <p:sldId id="274" r:id="rId26"/>
    <p:sldId id="275" r:id="rId27"/>
    <p:sldId id="276" r:id="rId28"/>
    <p:sldId id="277" r:id="rId29"/>
    <p:sldId id="278" r:id="rId30"/>
    <p:sldId id="299" r:id="rId31"/>
    <p:sldId id="279" r:id="rId32"/>
    <p:sldId id="280" r:id="rId33"/>
    <p:sldId id="281" r:id="rId34"/>
    <p:sldId id="282" r:id="rId35"/>
    <p:sldId id="283" r:id="rId36"/>
    <p:sldId id="308" r:id="rId37"/>
    <p:sldId id="284" r:id="rId38"/>
    <p:sldId id="304" r:id="rId39"/>
    <p:sldId id="305" r:id="rId40"/>
    <p:sldId id="306" r:id="rId41"/>
    <p:sldId id="307" r:id="rId42"/>
    <p:sldId id="287" r:id="rId43"/>
    <p:sldId id="288" r:id="rId44"/>
    <p:sldId id="289" r:id="rId45"/>
    <p:sldId id="290" r:id="rId46"/>
    <p:sldId id="291" r:id="rId47"/>
    <p:sldId id="292" r:id="rId48"/>
    <p:sldId id="293" r:id="rId49"/>
    <p:sldId id="294" r:id="rId50"/>
    <p:sldId id="29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1" autoAdjust="0"/>
    <p:restoredTop sz="94660"/>
  </p:normalViewPr>
  <p:slideViewPr>
    <p:cSldViewPr snapToGrid="0">
      <p:cViewPr varScale="1">
        <p:scale>
          <a:sx n="70" d="100"/>
          <a:sy n="70" d="100"/>
        </p:scale>
        <p:origin x="5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achiketPC\Downloads\Gantt%20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a:solidFill>
                  <a:schemeClr val="bg1"/>
                </a:solidFill>
              </a:rPr>
              <a:t>Gantt Chart</a:t>
            </a:r>
          </a:p>
        </c:rich>
      </c:tx>
      <c:overlay val="0"/>
      <c:spPr>
        <a:no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Start date</c:v>
                </c:pt>
              </c:strCache>
            </c:strRef>
          </c:tx>
          <c:spPr>
            <a:noFill/>
            <a:ln>
              <a:noFill/>
            </a:ln>
            <a:effectLst/>
          </c:spPr>
          <c:invertIfNegative val="0"/>
          <c:cat>
            <c:strRef>
              <c:f>Sheet1!$A$2:$A$11</c:f>
              <c:strCache>
                <c:ptCount val="9"/>
                <c:pt idx="0">
                  <c:v>Project Planning</c:v>
                </c:pt>
                <c:pt idx="1">
                  <c:v>Tool Selection</c:v>
                </c:pt>
                <c:pt idx="2">
                  <c:v>Research</c:v>
                </c:pt>
                <c:pt idx="3">
                  <c:v>Requirement Gadering</c:v>
                </c:pt>
                <c:pt idx="4">
                  <c:v>Database Design</c:v>
                </c:pt>
                <c:pt idx="5">
                  <c:v>Conceptual Design</c:v>
                </c:pt>
                <c:pt idx="6">
                  <c:v>Prototype Design</c:v>
                </c:pt>
                <c:pt idx="7">
                  <c:v>Testing</c:v>
                </c:pt>
                <c:pt idx="8">
                  <c:v>Software Implementation</c:v>
                </c:pt>
              </c:strCache>
            </c:strRef>
          </c:cat>
          <c:val>
            <c:numRef>
              <c:f>Sheet1!$B$2:$B$11</c:f>
              <c:numCache>
                <c:formatCode>d\-mmm\-yy</c:formatCode>
                <c:ptCount val="10"/>
                <c:pt idx="0">
                  <c:v>43801</c:v>
                </c:pt>
                <c:pt idx="1">
                  <c:v>43815</c:v>
                </c:pt>
                <c:pt idx="2">
                  <c:v>43818</c:v>
                </c:pt>
                <c:pt idx="3">
                  <c:v>43832</c:v>
                </c:pt>
                <c:pt idx="4">
                  <c:v>43840</c:v>
                </c:pt>
                <c:pt idx="5">
                  <c:v>43850</c:v>
                </c:pt>
                <c:pt idx="6">
                  <c:v>43862</c:v>
                </c:pt>
                <c:pt idx="7">
                  <c:v>43862</c:v>
                </c:pt>
                <c:pt idx="8">
                  <c:v>43862</c:v>
                </c:pt>
              </c:numCache>
            </c:numRef>
          </c:val>
          <c:extLst>
            <c:ext xmlns:c16="http://schemas.microsoft.com/office/drawing/2014/chart" uri="{C3380CC4-5D6E-409C-BE32-E72D297353CC}">
              <c16:uniqueId val="{00000000-8772-4882-84A0-B3B33EE3FAFA}"/>
            </c:ext>
          </c:extLst>
        </c:ser>
        <c:ser>
          <c:idx val="1"/>
          <c:order val="1"/>
          <c:tx>
            <c:v>Duration</c:v>
          </c:tx>
          <c:spPr>
            <a:solidFill>
              <a:schemeClr val="bg1"/>
            </a:solidFill>
            <a:ln>
              <a:noFill/>
            </a:ln>
            <a:effectLst>
              <a:outerShdw blurRad="50800" dist="38100" dir="2700000" algn="tl" rotWithShape="0">
                <a:prstClr val="black">
                  <a:alpha val="40000"/>
                </a:prstClr>
              </a:outerShdw>
            </a:effectLst>
          </c:spPr>
          <c:invertIfNegative val="0"/>
          <c:cat>
            <c:strRef>
              <c:f>Sheet1!$A$2:$A$11</c:f>
              <c:strCache>
                <c:ptCount val="9"/>
                <c:pt idx="0">
                  <c:v>Project Planning</c:v>
                </c:pt>
                <c:pt idx="1">
                  <c:v>Tool Selection</c:v>
                </c:pt>
                <c:pt idx="2">
                  <c:v>Research</c:v>
                </c:pt>
                <c:pt idx="3">
                  <c:v>Requirement Gadering</c:v>
                </c:pt>
                <c:pt idx="4">
                  <c:v>Database Design</c:v>
                </c:pt>
                <c:pt idx="5">
                  <c:v>Conceptual Design</c:v>
                </c:pt>
                <c:pt idx="6">
                  <c:v>Prototype Design</c:v>
                </c:pt>
                <c:pt idx="7">
                  <c:v>Testing</c:v>
                </c:pt>
                <c:pt idx="8">
                  <c:v>Software Implementation</c:v>
                </c:pt>
              </c:strCache>
            </c:strRef>
          </c:cat>
          <c:val>
            <c:numRef>
              <c:f>Sheet1!$D$2:$D$11</c:f>
              <c:numCache>
                <c:formatCode>General</c:formatCode>
                <c:ptCount val="10"/>
                <c:pt idx="0">
                  <c:v>13</c:v>
                </c:pt>
                <c:pt idx="1">
                  <c:v>2</c:v>
                </c:pt>
                <c:pt idx="2">
                  <c:v>13</c:v>
                </c:pt>
                <c:pt idx="3">
                  <c:v>8</c:v>
                </c:pt>
                <c:pt idx="4">
                  <c:v>10</c:v>
                </c:pt>
                <c:pt idx="5">
                  <c:v>11</c:v>
                </c:pt>
                <c:pt idx="6">
                  <c:v>43</c:v>
                </c:pt>
                <c:pt idx="7">
                  <c:v>58</c:v>
                </c:pt>
                <c:pt idx="8">
                  <c:v>58</c:v>
                </c:pt>
              </c:numCache>
            </c:numRef>
          </c:val>
          <c:extLst>
            <c:ext xmlns:c16="http://schemas.microsoft.com/office/drawing/2014/chart" uri="{C3380CC4-5D6E-409C-BE32-E72D297353CC}">
              <c16:uniqueId val="{00000001-8772-4882-84A0-B3B33EE3FAFA}"/>
            </c:ext>
          </c:extLst>
        </c:ser>
        <c:dLbls>
          <c:showLegendKey val="0"/>
          <c:showVal val="0"/>
          <c:showCatName val="0"/>
          <c:showSerName val="0"/>
          <c:showPercent val="0"/>
          <c:showBubbleSize val="0"/>
        </c:dLbls>
        <c:gapWidth val="150"/>
        <c:overlap val="100"/>
        <c:axId val="131298432"/>
        <c:axId val="131299968"/>
      </c:barChart>
      <c:catAx>
        <c:axId val="131298432"/>
        <c:scaling>
          <c:orientation val="maxMin"/>
        </c:scaling>
        <c:delete val="0"/>
        <c:axPos val="l"/>
        <c:numFmt formatCode="General" sourceLinked="0"/>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1299968"/>
        <c:crosses val="autoZero"/>
        <c:auto val="1"/>
        <c:lblAlgn val="ctr"/>
        <c:lblOffset val="100"/>
        <c:noMultiLvlLbl val="0"/>
      </c:catAx>
      <c:valAx>
        <c:axId val="131299968"/>
        <c:scaling>
          <c:orientation val="minMax"/>
          <c:max val="43925"/>
          <c:min val="43800"/>
        </c:scaling>
        <c:delete val="0"/>
        <c:axPos val="t"/>
        <c:majorGridlines>
          <c:spPr>
            <a:ln w="9525" cap="flat" cmpd="sng" algn="ctr">
              <a:solidFill>
                <a:schemeClr val="lt1">
                  <a:lumMod val="95000"/>
                  <a:alpha val="10000"/>
                </a:schemeClr>
              </a:solidFill>
              <a:round/>
            </a:ln>
            <a:effectLst/>
          </c:spPr>
        </c:majorGridlines>
        <c:numFmt formatCode="d/m/yy;@"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1298432"/>
        <c:crosses val="autoZero"/>
        <c:crossBetween val="between"/>
        <c:majorUnit val="25"/>
        <c:minorUnit val="4"/>
      </c:valAx>
      <c:spPr>
        <a:noFill/>
        <a:ln>
          <a:noFill/>
        </a:ln>
        <a:effectLst>
          <a:outerShdw blurRad="50800" dist="38100" dir="2700000" algn="tl" rotWithShape="0">
            <a:prstClr val="black">
              <a:alpha val="40000"/>
            </a:prstClr>
          </a:outerShdw>
        </a:effectLst>
      </c:spPr>
    </c:plotArea>
    <c:legend>
      <c:legendPos val="b"/>
      <c:overlay val="0"/>
      <c:spPr>
        <a:no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tx1"/>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2192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2"/>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5"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5"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3"/>
            <a:ext cx="2743200" cy="365125"/>
          </a:xfrm>
        </p:spPr>
        <p:txBody>
          <a:bodyPr/>
          <a:lstStyle/>
          <a:p>
            <a:fld id="{16860A9B-2590-443C-8B95-C2DE8F5D5113}" type="datetimeFigureOut">
              <a:rPr lang="en-IN" smtClean="0"/>
              <a:t>07-10-2020</a:t>
            </a:fld>
            <a:endParaRPr lang="en-IN"/>
          </a:p>
        </p:txBody>
      </p:sp>
      <p:sp>
        <p:nvSpPr>
          <p:cNvPr id="5" name="Footer Placeholder 4"/>
          <p:cNvSpPr>
            <a:spLocks noGrp="1"/>
          </p:cNvSpPr>
          <p:nvPr>
            <p:ph type="ftr" sz="quarter" idx="11"/>
          </p:nvPr>
        </p:nvSpPr>
        <p:spPr>
          <a:xfrm>
            <a:off x="1876423" y="5410203"/>
            <a:ext cx="5124886" cy="365125"/>
          </a:xfrm>
        </p:spPr>
        <p:txBody>
          <a:bodyPr/>
          <a:lstStyle/>
          <a:p>
            <a:endParaRPr lang="en-IN"/>
          </a:p>
        </p:txBody>
      </p:sp>
      <p:sp>
        <p:nvSpPr>
          <p:cNvPr id="6" name="Slide Number Placeholder 5"/>
          <p:cNvSpPr>
            <a:spLocks noGrp="1"/>
          </p:cNvSpPr>
          <p:nvPr>
            <p:ph type="sldNum" sz="quarter" idx="12"/>
          </p:nvPr>
        </p:nvSpPr>
        <p:spPr>
          <a:xfrm>
            <a:off x="9896912" y="5410201"/>
            <a:ext cx="771089" cy="365125"/>
          </a:xfrm>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317242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4304666"/>
            <a:ext cx="9912354"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6"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47447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609600"/>
            <a:ext cx="9905954"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6160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1"/>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6"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6223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1" y="2134043"/>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198955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1" y="2674463"/>
            <a:ext cx="319689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9"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8"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9"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860A9B-2590-443C-8B95-C2DE8F5D5113}" type="datetimeFigureOut">
              <a:rPr lang="en-IN" smtClean="0"/>
              <a:t>07-10-2020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121835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60"/>
            <a:ext cx="3195241"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4"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8"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6"/>
            <a:ext cx="3194969"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860A9B-2590-443C-8B95-C2DE8F5D5113}" type="datetimeFigureOut">
              <a:rPr lang="en-IN" smtClean="0"/>
              <a:t>07-10-2020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319775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60A9B-2590-443C-8B95-C2DE8F5D5113}" type="datetimeFigureOut">
              <a:rPr lang="en-IN" smtClean="0"/>
              <a:t>07-10-2020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419380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2" y="609601"/>
            <a:ext cx="200501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1" y="609601"/>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60A9B-2590-443C-8B95-C2DE8F5D5113}" type="datetimeFigureOut">
              <a:rPr lang="en-IN" smtClean="0"/>
              <a:t>07-10-2020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74843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60A9B-2590-443C-8B95-C2DE8F5D5113}" type="datetimeFigureOut">
              <a:rPr lang="en-IN" smtClean="0"/>
              <a:t>07-10-2020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32287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8"/>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860A9B-2590-443C-8B95-C2DE8F5D5113}" type="datetimeFigureOut">
              <a:rPr lang="en-IN" smtClean="0"/>
              <a:t>07-10-2020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312668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355585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8"/>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1" y="3073399"/>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9"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3073399"/>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60A9B-2590-443C-8B95-C2DE8F5D5113}" type="datetimeFigureOut">
              <a:rPr lang="en-IN" smtClean="0"/>
              <a:t>07-10-2020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137138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860A9B-2590-443C-8B95-C2DE8F5D5113}" type="datetimeFigureOut">
              <a:rPr lang="en-IN" smtClean="0"/>
              <a:t>07-10-2020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14705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60A9B-2590-443C-8B95-C2DE8F5D5113}" type="datetimeFigureOut">
              <a:rPr lang="en-IN" smtClean="0"/>
              <a:t>07-10-2020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7560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1"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52079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3"/>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60A9B-2590-443C-8B95-C2DE8F5D5113}" type="datetimeFigureOut">
              <a:rPr lang="en-IN" smtClean="0"/>
              <a:t>07-10-2020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EC014-FD9D-42A1-9BFF-881482F51B4E}" type="slidenum">
              <a:rPr lang="en-IN" smtClean="0"/>
              <a:t>‹#›</a:t>
            </a:fld>
            <a:endParaRPr lang="en-IN"/>
          </a:p>
        </p:txBody>
      </p:sp>
    </p:spTree>
    <p:extLst>
      <p:ext uri="{BB962C8B-B14F-4D97-AF65-F5344CB8AC3E}">
        <p14:creationId xmlns:p14="http://schemas.microsoft.com/office/powerpoint/2010/main" val="234826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2192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2"/>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8"/>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6860A9B-2590-443C-8B95-C2DE8F5D5113}" type="datetimeFigureOut">
              <a:rPr lang="en-IN" smtClean="0"/>
              <a:t>07-10-2020</a:t>
            </a:fld>
            <a:endParaRPr lang="en-IN"/>
          </a:p>
        </p:txBody>
      </p:sp>
      <p:sp>
        <p:nvSpPr>
          <p:cNvPr id="5" name="Footer Placeholder 4"/>
          <p:cNvSpPr>
            <a:spLocks noGrp="1"/>
          </p:cNvSpPr>
          <p:nvPr>
            <p:ph type="ftr" sz="quarter" idx="3"/>
          </p:nvPr>
        </p:nvSpPr>
        <p:spPr>
          <a:xfrm>
            <a:off x="1141412" y="5883277"/>
            <a:ext cx="6239310"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6"/>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7EC014-FD9D-42A1-9BFF-881482F51B4E}" type="slidenum">
              <a:rPr lang="en-IN" smtClean="0"/>
              <a:t>‹#›</a:t>
            </a:fld>
            <a:endParaRPr lang="en-IN"/>
          </a:p>
        </p:txBody>
      </p:sp>
    </p:spTree>
    <p:extLst>
      <p:ext uri="{BB962C8B-B14F-4D97-AF65-F5344CB8AC3E}">
        <p14:creationId xmlns:p14="http://schemas.microsoft.com/office/powerpoint/2010/main" val="108119966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95A6-2BA2-4E5A-9AE0-6FF5B2D5273B}"/>
              </a:ext>
            </a:extLst>
          </p:cNvPr>
          <p:cNvSpPr>
            <a:spLocks noGrp="1"/>
          </p:cNvSpPr>
          <p:nvPr>
            <p:ph type="ctrTitle"/>
          </p:nvPr>
        </p:nvSpPr>
        <p:spPr>
          <a:xfrm>
            <a:off x="1876426" y="1035923"/>
            <a:ext cx="8791575" cy="818278"/>
          </a:xfrm>
        </p:spPr>
        <p:txBody>
          <a:bodyPr>
            <a:normAutofit fontScale="90000"/>
          </a:bodyPr>
          <a:lstStyle/>
          <a:p>
            <a:pPr algn="ctr"/>
            <a:r>
              <a:rPr lang="en-US" dirty="0"/>
              <a:t>Car Rental Portal Report</a:t>
            </a:r>
            <a:endParaRPr lang="en-IN" dirty="0"/>
          </a:p>
        </p:txBody>
      </p:sp>
      <p:sp>
        <p:nvSpPr>
          <p:cNvPr id="3" name="Subtitle 2">
            <a:extLst>
              <a:ext uri="{FF2B5EF4-FFF2-40B4-BE49-F238E27FC236}">
                <a16:creationId xmlns:a16="http://schemas.microsoft.com/office/drawing/2014/main" id="{81D2F08E-D366-41CE-B9F4-8934ABD97BB9}"/>
              </a:ext>
            </a:extLst>
          </p:cNvPr>
          <p:cNvSpPr>
            <a:spLocks noGrp="1"/>
          </p:cNvSpPr>
          <p:nvPr>
            <p:ph type="subTitle" idx="1"/>
          </p:nvPr>
        </p:nvSpPr>
        <p:spPr>
          <a:xfrm>
            <a:off x="1876424" y="2127824"/>
            <a:ext cx="8791575" cy="2713861"/>
          </a:xfrm>
        </p:spPr>
        <p:txBody>
          <a:bodyPr>
            <a:normAutofit/>
          </a:bodyPr>
          <a:lstStyle/>
          <a:p>
            <a:pPr algn="ctr"/>
            <a:r>
              <a:rPr lang="en-US" dirty="0"/>
              <a:t>Submitted as final year project towards completion of </a:t>
            </a:r>
          </a:p>
          <a:p>
            <a:pPr algn="ctr"/>
            <a:r>
              <a:rPr lang="en-US" dirty="0" err="1"/>
              <a:t>B.Sci</a:t>
            </a:r>
            <a:r>
              <a:rPr lang="en-US" dirty="0"/>
              <a:t>. computer science</a:t>
            </a:r>
            <a:endParaRPr lang="en-IN" dirty="0"/>
          </a:p>
          <a:p>
            <a:pPr algn="ctr"/>
            <a:endParaRPr lang="en-US" dirty="0"/>
          </a:p>
          <a:p>
            <a:pPr algn="ctr"/>
            <a:endParaRPr lang="en-US" dirty="0"/>
          </a:p>
          <a:p>
            <a:pPr algn="ctr"/>
            <a:r>
              <a:rPr lang="en-US" dirty="0"/>
              <a:t>Submitted by </a:t>
            </a:r>
            <a:r>
              <a:rPr lang="en-IN" dirty="0" err="1"/>
              <a:t>Nachiket</a:t>
            </a:r>
            <a:r>
              <a:rPr lang="en-IN" dirty="0"/>
              <a:t> Shirbhate</a:t>
            </a:r>
            <a:endParaRPr lang="en-US" dirty="0"/>
          </a:p>
        </p:txBody>
      </p:sp>
      <p:sp>
        <p:nvSpPr>
          <p:cNvPr id="4" name="Subtitle 2">
            <a:extLst>
              <a:ext uri="{FF2B5EF4-FFF2-40B4-BE49-F238E27FC236}">
                <a16:creationId xmlns:a16="http://schemas.microsoft.com/office/drawing/2014/main" id="{689425EC-A020-4A68-9A13-5C2FFBA3FB64}"/>
              </a:ext>
            </a:extLst>
          </p:cNvPr>
          <p:cNvSpPr txBox="1">
            <a:spLocks/>
          </p:cNvSpPr>
          <p:nvPr/>
        </p:nvSpPr>
        <p:spPr>
          <a:xfrm>
            <a:off x="1876424" y="5115305"/>
            <a:ext cx="8791575" cy="118246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dirty="0"/>
              <a:t>Project Guide:</a:t>
            </a:r>
          </a:p>
          <a:p>
            <a:pPr algn="ctr"/>
            <a:r>
              <a:rPr lang="en-IN" dirty="0"/>
              <a:t>Prof. Shrutkirti Shelar</a:t>
            </a:r>
          </a:p>
        </p:txBody>
      </p:sp>
    </p:spTree>
    <p:extLst>
      <p:ext uri="{BB962C8B-B14F-4D97-AF65-F5344CB8AC3E}">
        <p14:creationId xmlns:p14="http://schemas.microsoft.com/office/powerpoint/2010/main" val="3196061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905C-6486-4C13-B0AE-9D5F9BD7AD43}"/>
              </a:ext>
            </a:extLst>
          </p:cNvPr>
          <p:cNvSpPr>
            <a:spLocks noGrp="1"/>
          </p:cNvSpPr>
          <p:nvPr>
            <p:ph type="title"/>
          </p:nvPr>
        </p:nvSpPr>
        <p:spPr/>
        <p:txBody>
          <a:bodyPr/>
          <a:lstStyle/>
          <a:p>
            <a:pPr algn="ctr"/>
            <a:r>
              <a:rPr lang="en-US" dirty="0"/>
              <a:t>Use Case Diagram</a:t>
            </a:r>
            <a:endParaRPr lang="en-IN" dirty="0"/>
          </a:p>
        </p:txBody>
      </p:sp>
      <p:sp>
        <p:nvSpPr>
          <p:cNvPr id="7" name="Text Placeholder 6">
            <a:extLst>
              <a:ext uri="{FF2B5EF4-FFF2-40B4-BE49-F238E27FC236}">
                <a16:creationId xmlns:a16="http://schemas.microsoft.com/office/drawing/2014/main" id="{2F55395A-99EB-4668-BE90-AB869AEF66AC}"/>
              </a:ext>
            </a:extLst>
          </p:cNvPr>
          <p:cNvSpPr>
            <a:spLocks noGrp="1"/>
          </p:cNvSpPr>
          <p:nvPr>
            <p:ph type="body" sz="half" idx="2"/>
          </p:nvPr>
        </p:nvSpPr>
        <p:spPr/>
        <p:txBody>
          <a:bodyPr/>
          <a:lstStyle/>
          <a:p>
            <a:pPr algn="just"/>
            <a:r>
              <a:rPr lang="en-US" dirty="0">
                <a:solidFill>
                  <a:schemeClr val="tx2"/>
                </a:solidFill>
              </a:rPr>
              <a:t>A use case Diagram is simplest representation of a user’s interaction with the system that shows the relationship between the user and the different use cases in which the user in involved.</a:t>
            </a:r>
          </a:p>
          <a:p>
            <a:pPr algn="just"/>
            <a:r>
              <a:rPr lang="en-US" dirty="0">
                <a:solidFill>
                  <a:schemeClr val="tx2"/>
                </a:solidFill>
              </a:rPr>
              <a:t>In Car Rental Portal there are mainly three users are guest who can visit the website, Registered User who can book a car, Admin who manages the bookings.</a:t>
            </a:r>
          </a:p>
        </p:txBody>
      </p:sp>
      <p:sp>
        <p:nvSpPr>
          <p:cNvPr id="4" name="Rectangle 2">
            <a:extLst>
              <a:ext uri="{FF2B5EF4-FFF2-40B4-BE49-F238E27FC236}">
                <a16:creationId xmlns:a16="http://schemas.microsoft.com/office/drawing/2014/main" id="{23449C25-F983-4760-954F-4FE05CDA0B1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a:extLst>
              <a:ext uri="{FF2B5EF4-FFF2-40B4-BE49-F238E27FC236}">
                <a16:creationId xmlns:a16="http://schemas.microsoft.com/office/drawing/2014/main" id="{B1AEA8D5-6113-4FEB-BB5D-1573B013444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DC3C229F-EE20-40C7-9922-D202050E997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1" name="Object 10">
            <a:extLst>
              <a:ext uri="{FF2B5EF4-FFF2-40B4-BE49-F238E27FC236}">
                <a16:creationId xmlns:a16="http://schemas.microsoft.com/office/drawing/2014/main" id="{20AEEECB-6852-4572-B6A1-6D5FABE04436}"/>
              </a:ext>
            </a:extLst>
          </p:cNvPr>
          <p:cNvGraphicFramePr>
            <a:graphicFrameLocks noChangeAspect="1"/>
          </p:cNvGraphicFramePr>
          <p:nvPr>
            <p:extLst>
              <p:ext uri="{D42A27DB-BD31-4B8C-83A1-F6EECF244321}">
                <p14:modId xmlns:p14="http://schemas.microsoft.com/office/powerpoint/2010/main" val="875901125"/>
              </p:ext>
            </p:extLst>
          </p:nvPr>
        </p:nvGraphicFramePr>
        <p:xfrm>
          <a:off x="5437383" y="167427"/>
          <a:ext cx="5607912" cy="6413678"/>
        </p:xfrm>
        <a:graphic>
          <a:graphicData uri="http://schemas.openxmlformats.org/presentationml/2006/ole">
            <mc:AlternateContent xmlns:mc="http://schemas.openxmlformats.org/markup-compatibility/2006">
              <mc:Choice xmlns:v="urn:schemas-microsoft-com:vml" Requires="v">
                <p:oleObj spid="_x0000_s1053" name="Visio" r:id="rId3" imgW="6838819" imgH="5562427" progId="Visio.Drawing.15">
                  <p:embed/>
                </p:oleObj>
              </mc:Choice>
              <mc:Fallback>
                <p:oleObj name="Visio" r:id="rId3" imgW="6838819" imgH="5562427" progId="Visio.Drawing.15">
                  <p:embed/>
                  <p:pic>
                    <p:nvPicPr>
                      <p:cNvPr id="11" name="Object 10">
                        <a:extLst>
                          <a:ext uri="{FF2B5EF4-FFF2-40B4-BE49-F238E27FC236}">
                            <a16:creationId xmlns:a16="http://schemas.microsoft.com/office/drawing/2014/main" id="{20AEEECB-6852-4572-B6A1-6D5FABE04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383" y="167427"/>
                        <a:ext cx="5607912" cy="6413678"/>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790420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5D89-06E0-48E8-BCF0-46D4B6784AC3}"/>
              </a:ext>
            </a:extLst>
          </p:cNvPr>
          <p:cNvSpPr>
            <a:spLocks noGrp="1"/>
          </p:cNvSpPr>
          <p:nvPr>
            <p:ph type="title"/>
          </p:nvPr>
        </p:nvSpPr>
        <p:spPr>
          <a:xfrm>
            <a:off x="1146707" y="609601"/>
            <a:ext cx="9771503" cy="1639884"/>
          </a:xfrm>
        </p:spPr>
        <p:txBody>
          <a:bodyPr anchor="ctr">
            <a:normAutofit/>
          </a:bodyPr>
          <a:lstStyle/>
          <a:p>
            <a:pPr algn="ctr"/>
            <a:r>
              <a:rPr lang="en-US" dirty="0"/>
              <a:t>Entity- Relationship Diagram</a:t>
            </a:r>
            <a:endParaRPr lang="en-IN" dirty="0"/>
          </a:p>
        </p:txBody>
      </p:sp>
      <p:sp>
        <p:nvSpPr>
          <p:cNvPr id="9" name="Text Placeholder 8">
            <a:extLst>
              <a:ext uri="{FF2B5EF4-FFF2-40B4-BE49-F238E27FC236}">
                <a16:creationId xmlns:a16="http://schemas.microsoft.com/office/drawing/2014/main" id="{7C204FF8-AB22-417F-94D5-E78AE10B281F}"/>
              </a:ext>
            </a:extLst>
          </p:cNvPr>
          <p:cNvSpPr>
            <a:spLocks noGrp="1"/>
          </p:cNvSpPr>
          <p:nvPr>
            <p:ph type="body" sz="half" idx="2"/>
          </p:nvPr>
        </p:nvSpPr>
        <p:spPr>
          <a:xfrm>
            <a:off x="1146706" y="2249486"/>
            <a:ext cx="9771502" cy="3541714"/>
          </a:xfrm>
        </p:spPr>
        <p:txBody>
          <a:bodyPr>
            <a:normAutofit/>
          </a:bodyPr>
          <a:lstStyle/>
          <a:p>
            <a:pPr algn="just"/>
            <a:r>
              <a:rPr lang="en-US" sz="2000" dirty="0">
                <a:solidFill>
                  <a:schemeClr val="tx2"/>
                </a:solidFill>
              </a:rPr>
              <a:t>Entity-Relationship Diagram is basically show the things that are related to each other in the particular system. Here different user’s involved and there actions are also shown. </a:t>
            </a:r>
          </a:p>
          <a:p>
            <a:pPr algn="just"/>
            <a:r>
              <a:rPr lang="en-US" sz="2000" dirty="0">
                <a:solidFill>
                  <a:schemeClr val="tx2"/>
                </a:solidFill>
              </a:rPr>
              <a:t>In Car Rental Portal, there are two main user are user and admin. </a:t>
            </a:r>
          </a:p>
          <a:p>
            <a:pPr algn="just"/>
            <a:r>
              <a:rPr lang="en-US" sz="2000" dirty="0">
                <a:solidFill>
                  <a:schemeClr val="tx2"/>
                </a:solidFill>
              </a:rPr>
              <a:t>Please Turn Over…</a:t>
            </a:r>
            <a:endParaRPr lang="en-IN" sz="2000" dirty="0">
              <a:solidFill>
                <a:schemeClr val="tx2"/>
              </a:solidFill>
            </a:endParaRPr>
          </a:p>
        </p:txBody>
      </p:sp>
      <p:sp>
        <p:nvSpPr>
          <p:cNvPr id="6" name="Rectangle 2">
            <a:extLst>
              <a:ext uri="{FF2B5EF4-FFF2-40B4-BE49-F238E27FC236}">
                <a16:creationId xmlns:a16="http://schemas.microsoft.com/office/drawing/2014/main" id="{679D4205-B869-4D43-883E-0254AC2FA5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11">
            <a:extLst>
              <a:ext uri="{FF2B5EF4-FFF2-40B4-BE49-F238E27FC236}">
                <a16:creationId xmlns:a16="http://schemas.microsoft.com/office/drawing/2014/main" id="{F17C1CFB-015B-4570-B478-AA32BB86F2F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8795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9CB1C-9585-45C7-9AEE-77177F841229}"/>
              </a:ext>
            </a:extLst>
          </p:cNvPr>
          <p:cNvPicPr>
            <a:picLocks noChangeAspect="1"/>
          </p:cNvPicPr>
          <p:nvPr/>
        </p:nvPicPr>
        <p:blipFill>
          <a:blip r:embed="rId2"/>
          <a:stretch>
            <a:fillRect/>
          </a:stretch>
        </p:blipFill>
        <p:spPr>
          <a:xfrm>
            <a:off x="1289938" y="126608"/>
            <a:ext cx="10062690" cy="65274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2503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FD8B-C16C-4B9E-9EB6-4FEE8CC8A6A1}"/>
              </a:ext>
            </a:extLst>
          </p:cNvPr>
          <p:cNvSpPr>
            <a:spLocks noGrp="1"/>
          </p:cNvSpPr>
          <p:nvPr>
            <p:ph type="title"/>
          </p:nvPr>
        </p:nvSpPr>
        <p:spPr>
          <a:xfrm>
            <a:off x="1127181" y="347055"/>
            <a:ext cx="9909174" cy="1478570"/>
          </a:xfrm>
        </p:spPr>
        <p:txBody>
          <a:bodyPr>
            <a:normAutofit/>
          </a:bodyPr>
          <a:lstStyle/>
          <a:p>
            <a:pPr algn="ctr"/>
            <a:r>
              <a:rPr lang="en-US" sz="2800" dirty="0"/>
              <a:t>Activity Diagram</a:t>
            </a:r>
            <a:endParaRPr lang="en-IN" sz="2800" dirty="0"/>
          </a:p>
        </p:txBody>
      </p:sp>
      <p:sp>
        <p:nvSpPr>
          <p:cNvPr id="3" name="Content Placeholder 2">
            <a:extLst>
              <a:ext uri="{FF2B5EF4-FFF2-40B4-BE49-F238E27FC236}">
                <a16:creationId xmlns:a16="http://schemas.microsoft.com/office/drawing/2014/main" id="{19549405-84EB-4FF5-B09A-4FD941F941E6}"/>
              </a:ext>
            </a:extLst>
          </p:cNvPr>
          <p:cNvSpPr>
            <a:spLocks noGrp="1"/>
          </p:cNvSpPr>
          <p:nvPr>
            <p:ph idx="1"/>
          </p:nvPr>
        </p:nvSpPr>
        <p:spPr>
          <a:xfrm>
            <a:off x="1112950" y="1825625"/>
            <a:ext cx="9937637" cy="4351338"/>
          </a:xfrm>
        </p:spPr>
        <p:txBody>
          <a:bodyPr>
            <a:normAutofit/>
          </a:bodyPr>
          <a:lstStyle/>
          <a:p>
            <a:pPr marL="0" indent="0" algn="just">
              <a:buNone/>
            </a:pPr>
            <a:r>
              <a:rPr lang="en-US" sz="2000" dirty="0">
                <a:solidFill>
                  <a:schemeClr val="tx2"/>
                </a:solidFill>
              </a:rPr>
              <a:t>Activity diagram is a graphical representations of workflows of stepwise activities and actions with the support of choice.</a:t>
            </a:r>
          </a:p>
          <a:p>
            <a:pPr marL="0" indent="0" algn="just">
              <a:buNone/>
            </a:pPr>
            <a:r>
              <a:rPr lang="en-US" sz="2000" dirty="0">
                <a:solidFill>
                  <a:schemeClr val="tx2"/>
                </a:solidFill>
              </a:rPr>
              <a:t>Car Rental Portal is completely procedure oriented portal.</a:t>
            </a:r>
          </a:p>
          <a:p>
            <a:pPr marL="0" indent="0" algn="just">
              <a:buNone/>
            </a:pPr>
            <a:r>
              <a:rPr lang="en-US" sz="2000" dirty="0">
                <a:solidFill>
                  <a:schemeClr val="tx2"/>
                </a:solidFill>
              </a:rPr>
              <a:t>This diagram show the complete procedure of this portal.</a:t>
            </a:r>
          </a:p>
          <a:p>
            <a:pPr marL="0" indent="0" algn="just">
              <a:buNone/>
            </a:pPr>
            <a:r>
              <a:rPr lang="en-US" sz="2000" dirty="0">
                <a:solidFill>
                  <a:schemeClr val="tx2"/>
                </a:solidFill>
              </a:rPr>
              <a:t>Please Turn Over…</a:t>
            </a:r>
            <a:endParaRPr lang="en-IN" sz="2000" dirty="0">
              <a:solidFill>
                <a:schemeClr val="tx2"/>
              </a:solidFill>
            </a:endParaRPr>
          </a:p>
        </p:txBody>
      </p:sp>
      <p:sp>
        <p:nvSpPr>
          <p:cNvPr id="4" name="Rectangle 2">
            <a:extLst>
              <a:ext uri="{FF2B5EF4-FFF2-40B4-BE49-F238E27FC236}">
                <a16:creationId xmlns:a16="http://schemas.microsoft.com/office/drawing/2014/main" id="{AB950847-FD54-43C2-BC6F-32C4AF4ED29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7">
            <a:extLst>
              <a:ext uri="{FF2B5EF4-FFF2-40B4-BE49-F238E27FC236}">
                <a16:creationId xmlns:a16="http://schemas.microsoft.com/office/drawing/2014/main" id="{891B2A66-7BB4-4117-95F7-744B327F09A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126908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BE5450-4585-41F7-81A8-85C687062C78}"/>
              </a:ext>
            </a:extLst>
          </p:cNvPr>
          <p:cNvPicPr>
            <a:picLocks noChangeAspect="1"/>
          </p:cNvPicPr>
          <p:nvPr/>
        </p:nvPicPr>
        <p:blipFill>
          <a:blip r:embed="rId2"/>
          <a:stretch>
            <a:fillRect/>
          </a:stretch>
        </p:blipFill>
        <p:spPr>
          <a:xfrm>
            <a:off x="1233123" y="0"/>
            <a:ext cx="10147640" cy="685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4469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6586-4E20-4314-9B41-A542B82201BA}"/>
              </a:ext>
            </a:extLst>
          </p:cNvPr>
          <p:cNvSpPr>
            <a:spLocks noGrp="1"/>
          </p:cNvSpPr>
          <p:nvPr>
            <p:ph type="title"/>
          </p:nvPr>
        </p:nvSpPr>
        <p:spPr>
          <a:xfrm>
            <a:off x="876370" y="618518"/>
            <a:ext cx="10448122" cy="1207106"/>
          </a:xfrm>
        </p:spPr>
        <p:txBody>
          <a:bodyPr/>
          <a:lstStyle/>
          <a:p>
            <a:pPr algn="ctr"/>
            <a:r>
              <a:rPr lang="en-US" dirty="0"/>
              <a:t>Class Diagram</a:t>
            </a:r>
            <a:endParaRPr lang="en-IN" dirty="0"/>
          </a:p>
        </p:txBody>
      </p:sp>
      <p:sp>
        <p:nvSpPr>
          <p:cNvPr id="3" name="Content Placeholder 2">
            <a:extLst>
              <a:ext uri="{FF2B5EF4-FFF2-40B4-BE49-F238E27FC236}">
                <a16:creationId xmlns:a16="http://schemas.microsoft.com/office/drawing/2014/main" id="{DFB24654-BF67-413B-B095-9CA9CA224521}"/>
              </a:ext>
            </a:extLst>
          </p:cNvPr>
          <p:cNvSpPr>
            <a:spLocks noGrp="1"/>
          </p:cNvSpPr>
          <p:nvPr>
            <p:ph idx="1"/>
          </p:nvPr>
        </p:nvSpPr>
        <p:spPr>
          <a:xfrm>
            <a:off x="876370" y="1825625"/>
            <a:ext cx="10448122" cy="4351338"/>
          </a:xfrm>
        </p:spPr>
        <p:txBody>
          <a:bodyPr/>
          <a:lstStyle/>
          <a:p>
            <a:pPr marL="0" indent="0" algn="just">
              <a:buNone/>
            </a:pPr>
            <a:r>
              <a:rPr lang="en-US" dirty="0">
                <a:solidFill>
                  <a:schemeClr val="tx2"/>
                </a:solidFill>
              </a:rPr>
              <a:t>Class diagram is a static structure diagram that describes the structure of a system by showing </a:t>
            </a:r>
            <a:r>
              <a:rPr lang="en-US">
                <a:solidFill>
                  <a:schemeClr val="tx2"/>
                </a:solidFill>
              </a:rPr>
              <a:t>its variables, operations </a:t>
            </a:r>
            <a:r>
              <a:rPr lang="en-US" dirty="0">
                <a:solidFill>
                  <a:schemeClr val="tx2"/>
                </a:solidFill>
              </a:rPr>
              <a:t>and the relation between them.</a:t>
            </a:r>
          </a:p>
          <a:p>
            <a:pPr marL="0" indent="0" algn="just">
              <a:buNone/>
            </a:pPr>
            <a:r>
              <a:rPr lang="en-US" dirty="0">
                <a:solidFill>
                  <a:schemeClr val="tx2"/>
                </a:solidFill>
              </a:rPr>
              <a:t>Please Turn Over… </a:t>
            </a:r>
            <a:endParaRPr lang="en-IN" dirty="0">
              <a:solidFill>
                <a:schemeClr val="tx2"/>
              </a:solidFill>
            </a:endParaRPr>
          </a:p>
        </p:txBody>
      </p:sp>
      <p:sp>
        <p:nvSpPr>
          <p:cNvPr id="4" name="Rectangle 2">
            <a:extLst>
              <a:ext uri="{FF2B5EF4-FFF2-40B4-BE49-F238E27FC236}">
                <a16:creationId xmlns:a16="http://schemas.microsoft.com/office/drawing/2014/main" id="{90724B6F-A19C-4F1F-94B4-AA1054A80617}"/>
              </a:ext>
            </a:extLst>
          </p:cNvPr>
          <p:cNvSpPr>
            <a:spLocks noChangeArrowheads="1"/>
          </p:cNvSpPr>
          <p:nvPr/>
        </p:nvSpPr>
        <p:spPr bwMode="auto">
          <a:xfrm flipV="1">
            <a:off x="10524399" y="-1797612"/>
            <a:ext cx="72600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17">
            <a:extLst>
              <a:ext uri="{FF2B5EF4-FFF2-40B4-BE49-F238E27FC236}">
                <a16:creationId xmlns:a16="http://schemas.microsoft.com/office/drawing/2014/main" id="{506933A3-F679-48F5-8D21-BD067BD5A86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12681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55C85-5D8A-413E-A74C-15EE204C9ADA}"/>
              </a:ext>
            </a:extLst>
          </p:cNvPr>
          <p:cNvPicPr>
            <a:picLocks noChangeAspect="1"/>
          </p:cNvPicPr>
          <p:nvPr/>
        </p:nvPicPr>
        <p:blipFill>
          <a:blip r:embed="rId2"/>
          <a:stretch>
            <a:fillRect/>
          </a:stretch>
        </p:blipFill>
        <p:spPr>
          <a:xfrm>
            <a:off x="1785256" y="0"/>
            <a:ext cx="8258629" cy="67564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0227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5C58-D3D9-4017-886B-D0996AA13D8E}"/>
              </a:ext>
            </a:extLst>
          </p:cNvPr>
          <p:cNvSpPr>
            <a:spLocks noGrp="1"/>
          </p:cNvSpPr>
          <p:nvPr>
            <p:ph type="title"/>
          </p:nvPr>
        </p:nvSpPr>
        <p:spPr>
          <a:xfrm>
            <a:off x="838200" y="228600"/>
            <a:ext cx="10210799" cy="761267"/>
          </a:xfrm>
        </p:spPr>
        <p:txBody>
          <a:bodyPr/>
          <a:lstStyle/>
          <a:p>
            <a:pPr algn="ctr"/>
            <a:r>
              <a:rPr lang="en-US" dirty="0"/>
              <a:t>Sequence Diagram</a:t>
            </a:r>
            <a:endParaRPr lang="en-IN" dirty="0"/>
          </a:p>
        </p:txBody>
      </p:sp>
      <p:sp>
        <p:nvSpPr>
          <p:cNvPr id="3" name="Content Placeholder 2">
            <a:extLst>
              <a:ext uri="{FF2B5EF4-FFF2-40B4-BE49-F238E27FC236}">
                <a16:creationId xmlns:a16="http://schemas.microsoft.com/office/drawing/2014/main" id="{8B5FF5DB-0FB7-4FA0-BBAF-C9DD402F6CAE}"/>
              </a:ext>
            </a:extLst>
          </p:cNvPr>
          <p:cNvSpPr>
            <a:spLocks noGrp="1"/>
          </p:cNvSpPr>
          <p:nvPr>
            <p:ph idx="1"/>
          </p:nvPr>
        </p:nvSpPr>
        <p:spPr>
          <a:xfrm>
            <a:off x="838200" y="5125791"/>
            <a:ext cx="10210799" cy="1051171"/>
          </a:xfrm>
        </p:spPr>
        <p:txBody>
          <a:bodyPr/>
          <a:lstStyle/>
          <a:p>
            <a:pPr marL="0" indent="0" algn="ctr">
              <a:buNone/>
            </a:pPr>
            <a:r>
              <a:rPr lang="en-US" dirty="0">
                <a:solidFill>
                  <a:schemeClr val="tx2"/>
                </a:solidFill>
              </a:rPr>
              <a:t>Sequence diagram shows the Sequence of the system in the time sequence and message exchange between the objects.</a:t>
            </a:r>
            <a:endParaRPr lang="en-IN" dirty="0">
              <a:solidFill>
                <a:schemeClr val="tx2"/>
              </a:solidFill>
            </a:endParaRPr>
          </a:p>
        </p:txBody>
      </p:sp>
      <p:sp>
        <p:nvSpPr>
          <p:cNvPr id="4" name="Rectangle 2">
            <a:extLst>
              <a:ext uri="{FF2B5EF4-FFF2-40B4-BE49-F238E27FC236}">
                <a16:creationId xmlns:a16="http://schemas.microsoft.com/office/drawing/2014/main" id="{EE15FB91-7895-49EC-96CE-B3BD598B8BC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7131C0B0-0714-4645-B324-ACE6ECD899DE}"/>
              </a:ext>
            </a:extLst>
          </p:cNvPr>
          <p:cNvPicPr>
            <a:picLocks noChangeAspect="1"/>
          </p:cNvPicPr>
          <p:nvPr/>
        </p:nvPicPr>
        <p:blipFill>
          <a:blip r:embed="rId2"/>
          <a:stretch>
            <a:fillRect/>
          </a:stretch>
        </p:blipFill>
        <p:spPr>
          <a:xfrm>
            <a:off x="552450" y="989867"/>
            <a:ext cx="11087100" cy="39915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5921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8883F-7F26-4B07-AC5E-D9A25C2489F8}"/>
              </a:ext>
            </a:extLst>
          </p:cNvPr>
          <p:cNvSpPr>
            <a:spLocks noGrp="1"/>
          </p:cNvSpPr>
          <p:nvPr>
            <p:ph type="title"/>
          </p:nvPr>
        </p:nvSpPr>
        <p:spPr>
          <a:xfrm>
            <a:off x="1141413" y="2688631"/>
            <a:ext cx="9905998" cy="1480738"/>
          </a:xfrm>
        </p:spPr>
        <p:txBody>
          <a:bodyPr>
            <a:normAutofit/>
          </a:bodyPr>
          <a:lstStyle/>
          <a:p>
            <a:pPr algn="ctr"/>
            <a:r>
              <a:rPr lang="en-US" sz="8000" dirty="0">
                <a:solidFill>
                  <a:schemeClr val="tx2"/>
                </a:solidFill>
              </a:rPr>
              <a:t>System design</a:t>
            </a:r>
            <a:endParaRPr lang="en-IN" sz="8000" dirty="0">
              <a:solidFill>
                <a:schemeClr val="tx2"/>
              </a:solidFill>
            </a:endParaRPr>
          </a:p>
        </p:txBody>
      </p:sp>
    </p:spTree>
    <p:extLst>
      <p:ext uri="{BB962C8B-B14F-4D97-AF65-F5344CB8AC3E}">
        <p14:creationId xmlns:p14="http://schemas.microsoft.com/office/powerpoint/2010/main" val="1805268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4F31-8E78-4D8F-8C5D-199F699DBF8C}"/>
              </a:ext>
            </a:extLst>
          </p:cNvPr>
          <p:cNvSpPr>
            <a:spLocks noGrp="1"/>
          </p:cNvSpPr>
          <p:nvPr>
            <p:ph type="title"/>
          </p:nvPr>
        </p:nvSpPr>
        <p:spPr>
          <a:xfrm>
            <a:off x="838201" y="345549"/>
            <a:ext cx="4094408" cy="1478570"/>
          </a:xfrm>
        </p:spPr>
        <p:txBody>
          <a:bodyPr/>
          <a:lstStyle/>
          <a:p>
            <a:pPr algn="ctr"/>
            <a:r>
              <a:rPr lang="en-US" dirty="0"/>
              <a:t>Component Diagram</a:t>
            </a:r>
            <a:endParaRPr lang="en-IN" dirty="0"/>
          </a:p>
        </p:txBody>
      </p:sp>
      <p:sp>
        <p:nvSpPr>
          <p:cNvPr id="3" name="Content Placeholder 2">
            <a:extLst>
              <a:ext uri="{FF2B5EF4-FFF2-40B4-BE49-F238E27FC236}">
                <a16:creationId xmlns:a16="http://schemas.microsoft.com/office/drawing/2014/main" id="{FB4D3C33-26F4-4EBF-A5A9-999F14B7AFF0}"/>
              </a:ext>
            </a:extLst>
          </p:cNvPr>
          <p:cNvSpPr>
            <a:spLocks noGrp="1"/>
          </p:cNvSpPr>
          <p:nvPr>
            <p:ph idx="1"/>
          </p:nvPr>
        </p:nvSpPr>
        <p:spPr>
          <a:xfrm>
            <a:off x="838201" y="1825625"/>
            <a:ext cx="4094406" cy="4351338"/>
          </a:xfrm>
        </p:spPr>
        <p:txBody>
          <a:bodyPr/>
          <a:lstStyle/>
          <a:p>
            <a:pPr marL="0" indent="0">
              <a:buNone/>
            </a:pPr>
            <a:r>
              <a:rPr lang="en-US" dirty="0">
                <a:solidFill>
                  <a:schemeClr val="tx2"/>
                </a:solidFill>
              </a:rPr>
              <a:t>Component diagram basically shows various components involved in the system and how they are related.</a:t>
            </a:r>
            <a:endParaRPr lang="en-IN" dirty="0">
              <a:solidFill>
                <a:schemeClr val="tx2"/>
              </a:solidFill>
            </a:endParaRPr>
          </a:p>
        </p:txBody>
      </p:sp>
      <p:sp>
        <p:nvSpPr>
          <p:cNvPr id="4" name="Rectangle 2">
            <a:extLst>
              <a:ext uri="{FF2B5EF4-FFF2-40B4-BE49-F238E27FC236}">
                <a16:creationId xmlns:a16="http://schemas.microsoft.com/office/drawing/2014/main" id="{92F47AED-0189-4D26-B0A3-C86E1695F8BB}"/>
              </a:ext>
            </a:extLst>
          </p:cNvPr>
          <p:cNvSpPr>
            <a:spLocks noChangeArrowheads="1"/>
          </p:cNvSpPr>
          <p:nvPr/>
        </p:nvSpPr>
        <p:spPr bwMode="auto">
          <a:xfrm>
            <a:off x="0" y="-88374"/>
            <a:ext cx="8014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7DEC9E53-1940-4FC6-9454-D36F88053E00}"/>
              </a:ext>
            </a:extLst>
          </p:cNvPr>
          <p:cNvGraphicFramePr>
            <a:graphicFrameLocks noChangeAspect="1"/>
          </p:cNvGraphicFramePr>
          <p:nvPr>
            <p:extLst>
              <p:ext uri="{D42A27DB-BD31-4B8C-83A1-F6EECF244321}">
                <p14:modId xmlns:p14="http://schemas.microsoft.com/office/powerpoint/2010/main" val="2900749493"/>
              </p:ext>
            </p:extLst>
          </p:nvPr>
        </p:nvGraphicFramePr>
        <p:xfrm>
          <a:off x="4932608" y="365125"/>
          <a:ext cx="6932814" cy="6127750"/>
        </p:xfrm>
        <a:graphic>
          <a:graphicData uri="http://schemas.openxmlformats.org/presentationml/2006/ole">
            <mc:AlternateContent xmlns:mc="http://schemas.openxmlformats.org/markup-compatibility/2006">
              <mc:Choice xmlns:v="urn:schemas-microsoft-com:vml" Requires="v">
                <p:oleObj spid="_x0000_s3101" name="Visio" r:id="rId3" imgW="5858016" imgH="7353213" progId="Visio.Drawing.15">
                  <p:embed/>
                </p:oleObj>
              </mc:Choice>
              <mc:Fallback>
                <p:oleObj name="Visio" r:id="rId3" imgW="5858016" imgH="7353213" progId="Visio.Drawing.15">
                  <p:embed/>
                  <p:pic>
                    <p:nvPicPr>
                      <p:cNvPr id="5" name="Object 4">
                        <a:extLst>
                          <a:ext uri="{FF2B5EF4-FFF2-40B4-BE49-F238E27FC236}">
                            <a16:creationId xmlns:a16="http://schemas.microsoft.com/office/drawing/2014/main" id="{7DEC9E53-1940-4FC6-9454-D36F88053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608" y="365125"/>
                        <a:ext cx="6932814" cy="612775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95991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976C-4E77-4647-B8EE-B8BBA88D7A09}"/>
              </a:ext>
            </a:extLst>
          </p:cNvPr>
          <p:cNvSpPr>
            <a:spLocks noGrp="1"/>
          </p:cNvSpPr>
          <p:nvPr>
            <p:ph type="title"/>
          </p:nvPr>
        </p:nvSpPr>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282162BA-89B8-4484-B61F-0022CF5DB1D1}"/>
              </a:ext>
            </a:extLst>
          </p:cNvPr>
          <p:cNvSpPr>
            <a:spLocks noGrp="1"/>
          </p:cNvSpPr>
          <p:nvPr>
            <p:ph idx="1"/>
          </p:nvPr>
        </p:nvSpPr>
        <p:spPr/>
        <p:txBody>
          <a:bodyPr>
            <a:normAutofit fontScale="85000" lnSpcReduction="20000"/>
          </a:bodyPr>
          <a:lstStyle/>
          <a:p>
            <a:pPr algn="just"/>
            <a:r>
              <a:rPr lang="en-US" dirty="0">
                <a:solidFill>
                  <a:schemeClr val="tx2"/>
                </a:solidFill>
                <a:ea typeface="Calibri" panose="020F0502020204030204" pitchFamily="34" charset="0"/>
                <a:cs typeface="Times New Roman" panose="02020603050405020304" pitchFamily="18" charset="0"/>
              </a:rPr>
              <a:t>Computers and the Internet had a considerable impact on many aspects of our society. The Internet is very important in our day to day life. Whether it is a search for something or railway ticket booking or banking work or online shopping and many other things.</a:t>
            </a:r>
            <a:endParaRPr lang="en-IN" dirty="0">
              <a:solidFill>
                <a:schemeClr val="tx2"/>
              </a:solidFill>
              <a:ea typeface="Calibri" panose="020F0502020204030204" pitchFamily="34" charset="0"/>
              <a:cs typeface="Times New Roman" panose="02020603050405020304" pitchFamily="18" charset="0"/>
            </a:endParaRPr>
          </a:p>
          <a:p>
            <a:pPr algn="just"/>
            <a:r>
              <a:rPr lang="en-US" dirty="0">
                <a:solidFill>
                  <a:schemeClr val="tx2"/>
                </a:solidFill>
              </a:rPr>
              <a:t>This presentation specially containing details about objective, scope limitation, process model, primary requirements, possible project risks, project schedule, and finally monitoring and reporting mechanisms.</a:t>
            </a:r>
          </a:p>
          <a:p>
            <a:pPr algn="just"/>
            <a:r>
              <a:rPr lang="en-US" dirty="0">
                <a:solidFill>
                  <a:schemeClr val="tx2"/>
                </a:solidFill>
              </a:rPr>
              <a:t>In this project “Car Rental Portal” we have created a website to rent a car of any type, for any occasion, any time, users can book a car. No paperwork is needed for booking a car, hassle-free service, easy to use.</a:t>
            </a:r>
            <a:endParaRPr lang="en-IN" dirty="0">
              <a:solidFill>
                <a:schemeClr val="tx2"/>
              </a:solidFill>
            </a:endParaRPr>
          </a:p>
        </p:txBody>
      </p:sp>
    </p:spTree>
    <p:extLst>
      <p:ext uri="{BB962C8B-B14F-4D97-AF65-F5344CB8AC3E}">
        <p14:creationId xmlns:p14="http://schemas.microsoft.com/office/powerpoint/2010/main" val="465532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4A51-0A23-4AC5-AD09-AEE68188BD26}"/>
              </a:ext>
            </a:extLst>
          </p:cNvPr>
          <p:cNvSpPr>
            <a:spLocks noGrp="1"/>
          </p:cNvSpPr>
          <p:nvPr>
            <p:ph type="title"/>
          </p:nvPr>
        </p:nvSpPr>
        <p:spPr>
          <a:xfrm>
            <a:off x="838201" y="618518"/>
            <a:ext cx="3888346" cy="1207107"/>
          </a:xfrm>
        </p:spPr>
        <p:txBody>
          <a:bodyPr>
            <a:normAutofit/>
          </a:bodyPr>
          <a:lstStyle/>
          <a:p>
            <a:pPr algn="ctr"/>
            <a:r>
              <a:rPr lang="en-US" sz="3200" dirty="0"/>
              <a:t>Package Diagram</a:t>
            </a:r>
            <a:endParaRPr lang="en-IN" sz="3200" dirty="0"/>
          </a:p>
        </p:txBody>
      </p:sp>
      <p:sp>
        <p:nvSpPr>
          <p:cNvPr id="3" name="Content Placeholder 2">
            <a:extLst>
              <a:ext uri="{FF2B5EF4-FFF2-40B4-BE49-F238E27FC236}">
                <a16:creationId xmlns:a16="http://schemas.microsoft.com/office/drawing/2014/main" id="{EF85D764-B5BD-4973-9059-67F9C7332D1F}"/>
              </a:ext>
            </a:extLst>
          </p:cNvPr>
          <p:cNvSpPr>
            <a:spLocks noGrp="1"/>
          </p:cNvSpPr>
          <p:nvPr>
            <p:ph idx="1"/>
          </p:nvPr>
        </p:nvSpPr>
        <p:spPr>
          <a:xfrm>
            <a:off x="838200" y="1825625"/>
            <a:ext cx="3888346" cy="4351338"/>
          </a:xfrm>
        </p:spPr>
        <p:txBody>
          <a:bodyPr/>
          <a:lstStyle/>
          <a:p>
            <a:pPr marL="0" indent="0" algn="just">
              <a:buNone/>
            </a:pPr>
            <a:r>
              <a:rPr lang="en-US" dirty="0">
                <a:solidFill>
                  <a:schemeClr val="tx2"/>
                </a:solidFill>
              </a:rPr>
              <a:t>Package Diagram is basically shows the layers involved in the system like data access layer and presentation layer.</a:t>
            </a:r>
            <a:endParaRPr lang="en-IN" dirty="0">
              <a:solidFill>
                <a:schemeClr val="tx2"/>
              </a:solidFill>
            </a:endParaRPr>
          </a:p>
        </p:txBody>
      </p:sp>
      <p:sp>
        <p:nvSpPr>
          <p:cNvPr id="4" name="Rectangle 2">
            <a:extLst>
              <a:ext uri="{FF2B5EF4-FFF2-40B4-BE49-F238E27FC236}">
                <a16:creationId xmlns:a16="http://schemas.microsoft.com/office/drawing/2014/main" id="{A5480F12-51FC-4C31-9190-C131ACCF736F}"/>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FF56A0CF-EA5A-4054-A54C-95A206396DE1}"/>
              </a:ext>
            </a:extLst>
          </p:cNvPr>
          <p:cNvGraphicFramePr>
            <a:graphicFrameLocks noChangeAspect="1"/>
          </p:cNvGraphicFramePr>
          <p:nvPr>
            <p:extLst>
              <p:ext uri="{D42A27DB-BD31-4B8C-83A1-F6EECF244321}">
                <p14:modId xmlns:p14="http://schemas.microsoft.com/office/powerpoint/2010/main" val="361434395"/>
              </p:ext>
            </p:extLst>
          </p:nvPr>
        </p:nvGraphicFramePr>
        <p:xfrm>
          <a:off x="5074278" y="130428"/>
          <a:ext cx="6941713" cy="6597144"/>
        </p:xfrm>
        <a:graphic>
          <a:graphicData uri="http://schemas.openxmlformats.org/presentationml/2006/ole">
            <mc:AlternateContent xmlns:mc="http://schemas.openxmlformats.org/markup-compatibility/2006">
              <mc:Choice xmlns:v="urn:schemas-microsoft-com:vml" Requires="v">
                <p:oleObj spid="_x0000_s4125" name="Visio" r:id="rId3" imgW="5038659" imgH="6457820" progId="Visio.Drawing.15">
                  <p:embed/>
                </p:oleObj>
              </mc:Choice>
              <mc:Fallback>
                <p:oleObj name="Visio" r:id="rId3" imgW="5038659" imgH="6457820" progId="Visio.Drawing.15">
                  <p:embed/>
                  <p:pic>
                    <p:nvPicPr>
                      <p:cNvPr id="5" name="Object 4">
                        <a:extLst>
                          <a:ext uri="{FF2B5EF4-FFF2-40B4-BE49-F238E27FC236}">
                            <a16:creationId xmlns:a16="http://schemas.microsoft.com/office/drawing/2014/main" id="{FF56A0CF-EA5A-4054-A54C-95A20639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278" y="130428"/>
                        <a:ext cx="6941713" cy="6597144"/>
                      </a:xfrm>
                      <a:prstGeom prst="rect">
                        <a:avLst/>
                      </a:prstGeom>
                      <a:noFill/>
                    </p:spPr>
                  </p:pic>
                </p:oleObj>
              </mc:Fallback>
            </mc:AlternateContent>
          </a:graphicData>
        </a:graphic>
      </p:graphicFrame>
    </p:spTree>
    <p:extLst>
      <p:ext uri="{BB962C8B-B14F-4D97-AF65-F5344CB8AC3E}">
        <p14:creationId xmlns:p14="http://schemas.microsoft.com/office/powerpoint/2010/main" val="118295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7B2F-A215-45CA-BA64-DD67FAA35CB1}"/>
              </a:ext>
            </a:extLst>
          </p:cNvPr>
          <p:cNvSpPr>
            <a:spLocks noGrp="1"/>
          </p:cNvSpPr>
          <p:nvPr>
            <p:ph type="title"/>
          </p:nvPr>
        </p:nvSpPr>
        <p:spPr>
          <a:xfrm>
            <a:off x="838200" y="618520"/>
            <a:ext cx="10515600" cy="1207107"/>
          </a:xfrm>
        </p:spPr>
        <p:txBody>
          <a:bodyPr/>
          <a:lstStyle/>
          <a:p>
            <a:pPr algn="ctr"/>
            <a:r>
              <a:rPr lang="en-US" dirty="0"/>
              <a:t>Flow Chart</a:t>
            </a:r>
            <a:endParaRPr lang="en-IN" dirty="0"/>
          </a:p>
        </p:txBody>
      </p:sp>
      <p:sp>
        <p:nvSpPr>
          <p:cNvPr id="3" name="Content Placeholder 2">
            <a:extLst>
              <a:ext uri="{FF2B5EF4-FFF2-40B4-BE49-F238E27FC236}">
                <a16:creationId xmlns:a16="http://schemas.microsoft.com/office/drawing/2014/main" id="{48BE61C5-ECF5-4783-96CB-0E58BCD1F8AB}"/>
              </a:ext>
            </a:extLst>
          </p:cNvPr>
          <p:cNvSpPr>
            <a:spLocks noGrp="1"/>
          </p:cNvSpPr>
          <p:nvPr>
            <p:ph idx="1"/>
          </p:nvPr>
        </p:nvSpPr>
        <p:spPr>
          <a:xfrm>
            <a:off x="838200" y="1825625"/>
            <a:ext cx="10515600" cy="4351338"/>
          </a:xfrm>
        </p:spPr>
        <p:txBody>
          <a:bodyPr/>
          <a:lstStyle/>
          <a:p>
            <a:pPr marL="0" indent="0" algn="just">
              <a:buNone/>
            </a:pPr>
            <a:r>
              <a:rPr lang="en-US" dirty="0">
                <a:solidFill>
                  <a:schemeClr val="tx2"/>
                </a:solidFill>
              </a:rPr>
              <a:t>Flow chart shows the complete flow of the system. A flowchart is a picture of the separate steps of a process in sequential order. </a:t>
            </a:r>
          </a:p>
          <a:p>
            <a:pPr marL="0" indent="0" algn="just">
              <a:buNone/>
            </a:pPr>
            <a:r>
              <a:rPr lang="en-US" dirty="0">
                <a:solidFill>
                  <a:schemeClr val="tx2"/>
                </a:solidFill>
              </a:rPr>
              <a:t>Can be used to describe various processes, such as manufacturing process, an administrative or service process or a project plan.</a:t>
            </a:r>
          </a:p>
          <a:p>
            <a:pPr marL="0" indent="0" algn="just">
              <a:buNone/>
            </a:pPr>
            <a:r>
              <a:rPr lang="en-US" dirty="0">
                <a:solidFill>
                  <a:schemeClr val="tx2"/>
                </a:solidFill>
              </a:rPr>
              <a:t>Complete Procedure of the Car Rental Portal is in this diagram.</a:t>
            </a:r>
          </a:p>
          <a:p>
            <a:pPr marL="0" indent="0" algn="just">
              <a:buNone/>
            </a:pPr>
            <a:r>
              <a:rPr lang="en-US" dirty="0">
                <a:solidFill>
                  <a:schemeClr val="tx2"/>
                </a:solidFill>
              </a:rPr>
              <a:t>Please Turn Over…</a:t>
            </a:r>
            <a:endParaRPr lang="en-IN" dirty="0">
              <a:solidFill>
                <a:schemeClr val="tx2"/>
              </a:solidFill>
            </a:endParaRPr>
          </a:p>
        </p:txBody>
      </p:sp>
      <p:sp>
        <p:nvSpPr>
          <p:cNvPr id="4" name="Rectangle 2">
            <a:extLst>
              <a:ext uri="{FF2B5EF4-FFF2-40B4-BE49-F238E27FC236}">
                <a16:creationId xmlns:a16="http://schemas.microsoft.com/office/drawing/2014/main" id="{C6D5CD68-3FA3-4C41-8EB1-E7313C93F358}"/>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8249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918E1F42-A487-4253-9556-7D25262C31AE}"/>
              </a:ext>
            </a:extLst>
          </p:cNvPr>
          <p:cNvGraphicFramePr>
            <a:graphicFrameLocks noChangeAspect="1"/>
          </p:cNvGraphicFramePr>
          <p:nvPr>
            <p:extLst>
              <p:ext uri="{D42A27DB-BD31-4B8C-83A1-F6EECF244321}">
                <p14:modId xmlns:p14="http://schemas.microsoft.com/office/powerpoint/2010/main" val="527822588"/>
              </p:ext>
            </p:extLst>
          </p:nvPr>
        </p:nvGraphicFramePr>
        <p:xfrm>
          <a:off x="2692400" y="228601"/>
          <a:ext cx="8686220" cy="6337295"/>
        </p:xfrm>
        <a:graphic>
          <a:graphicData uri="http://schemas.openxmlformats.org/presentationml/2006/ole">
            <mc:AlternateContent xmlns:mc="http://schemas.openxmlformats.org/markup-compatibility/2006">
              <mc:Choice xmlns:v="urn:schemas-microsoft-com:vml" Requires="v">
                <p:oleObj spid="_x0000_s5149" name="Visio" r:id="rId3" imgW="5467481" imgH="8772490" progId="Visio.Drawing.15">
                  <p:embed/>
                </p:oleObj>
              </mc:Choice>
              <mc:Fallback>
                <p:oleObj name="Visio" r:id="rId3" imgW="5467481" imgH="8772490" progId="Visio.Drawing.15">
                  <p:embed/>
                  <p:pic>
                    <p:nvPicPr>
                      <p:cNvPr id="5" name="Object 4">
                        <a:extLst>
                          <a:ext uri="{FF2B5EF4-FFF2-40B4-BE49-F238E27FC236}">
                            <a16:creationId xmlns:a16="http://schemas.microsoft.com/office/drawing/2014/main" id="{918E1F42-A487-4253-9556-7D25262C3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228601"/>
                        <a:ext cx="8686220" cy="6337295"/>
                      </a:xfrm>
                      <a:prstGeom prst="rect">
                        <a:avLst/>
                      </a:prstGeom>
                      <a:solidFill>
                        <a:schemeClr val="tx1"/>
                      </a:solidFill>
                    </p:spPr>
                  </p:pic>
                </p:oleObj>
              </mc:Fallback>
            </mc:AlternateContent>
          </a:graphicData>
        </a:graphic>
      </p:graphicFrame>
      <p:sp>
        <p:nvSpPr>
          <p:cNvPr id="7" name="Rectangle 6">
            <a:extLst>
              <a:ext uri="{FF2B5EF4-FFF2-40B4-BE49-F238E27FC236}">
                <a16:creationId xmlns:a16="http://schemas.microsoft.com/office/drawing/2014/main" id="{BBC6800C-8016-4FFE-AE2A-F6B53F09CADD}"/>
              </a:ext>
            </a:extLst>
          </p:cNvPr>
          <p:cNvSpPr/>
          <p:nvPr/>
        </p:nvSpPr>
        <p:spPr>
          <a:xfrm>
            <a:off x="4600444" y="2805172"/>
            <a:ext cx="577850" cy="489585"/>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solidFill>
                  <a:schemeClr val="bg1"/>
                </a:solidFill>
                <a:ea typeface="Calibri" panose="020F0502020204030204" pitchFamily="34" charset="0"/>
                <a:cs typeface="Times New Roman" panose="02020603050405020304" pitchFamily="18" charset="0"/>
              </a:rPr>
              <a:t>Add Car</a:t>
            </a:r>
            <a:endParaRPr lang="en-IN" sz="1100" dirty="0">
              <a:solidFill>
                <a:schemeClr val="bg1"/>
              </a:solidFill>
              <a:ea typeface="Calibri" panose="020F0502020204030204" pitchFamily="34"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A0C99A89-5652-4F40-B76E-6B56F2FD13F8}"/>
              </a:ext>
            </a:extLst>
          </p:cNvPr>
          <p:cNvCxnSpPr>
            <a:cxnSpLocks/>
          </p:cNvCxnSpPr>
          <p:nvPr/>
        </p:nvCxnSpPr>
        <p:spPr>
          <a:xfrm>
            <a:off x="4267200" y="3009900"/>
            <a:ext cx="372800" cy="44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899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244F0-9EA8-44B6-A7B2-C95E753936BB}"/>
              </a:ext>
            </a:extLst>
          </p:cNvPr>
          <p:cNvSpPr>
            <a:spLocks noGrp="1"/>
          </p:cNvSpPr>
          <p:nvPr>
            <p:ph type="title"/>
          </p:nvPr>
        </p:nvSpPr>
        <p:spPr>
          <a:xfrm>
            <a:off x="1141413" y="2360220"/>
            <a:ext cx="9905998" cy="2137561"/>
          </a:xfrm>
        </p:spPr>
        <p:txBody>
          <a:bodyPr>
            <a:normAutofit/>
          </a:bodyPr>
          <a:lstStyle/>
          <a:p>
            <a:pPr algn="ctr"/>
            <a:r>
              <a:rPr lang="en-US" sz="6600" dirty="0">
                <a:solidFill>
                  <a:schemeClr val="tx2"/>
                </a:solidFill>
              </a:rPr>
              <a:t>Screen layouts with explanation</a:t>
            </a:r>
            <a:endParaRPr lang="en-IN" sz="6600" dirty="0">
              <a:solidFill>
                <a:schemeClr val="tx2"/>
              </a:solidFill>
            </a:endParaRPr>
          </a:p>
        </p:txBody>
      </p:sp>
    </p:spTree>
    <p:extLst>
      <p:ext uri="{BB962C8B-B14F-4D97-AF65-F5344CB8AC3E}">
        <p14:creationId xmlns:p14="http://schemas.microsoft.com/office/powerpoint/2010/main" val="266213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E97B-AF88-48F3-904A-8D570352CB0A}"/>
              </a:ext>
            </a:extLst>
          </p:cNvPr>
          <p:cNvSpPr>
            <a:spLocks noGrp="1"/>
          </p:cNvSpPr>
          <p:nvPr>
            <p:ph type="title"/>
          </p:nvPr>
        </p:nvSpPr>
        <p:spPr>
          <a:xfrm>
            <a:off x="839788" y="365126"/>
            <a:ext cx="10512424" cy="418094"/>
          </a:xfrm>
        </p:spPr>
        <p:txBody>
          <a:bodyPr>
            <a:normAutofit fontScale="90000"/>
          </a:bodyPr>
          <a:lstStyle/>
          <a:p>
            <a:pPr algn="ctr"/>
            <a:r>
              <a:rPr lang="en-US" dirty="0"/>
              <a:t>Home page</a:t>
            </a:r>
            <a:endParaRPr lang="en-IN" dirty="0"/>
          </a:p>
        </p:txBody>
      </p:sp>
      <p:sp>
        <p:nvSpPr>
          <p:cNvPr id="5" name="Text Placeholder 4">
            <a:extLst>
              <a:ext uri="{FF2B5EF4-FFF2-40B4-BE49-F238E27FC236}">
                <a16:creationId xmlns:a16="http://schemas.microsoft.com/office/drawing/2014/main" id="{C35A3AD5-A395-4554-8D8C-0C73C0FDF12F}"/>
              </a:ext>
            </a:extLst>
          </p:cNvPr>
          <p:cNvSpPr>
            <a:spLocks noGrp="1"/>
          </p:cNvSpPr>
          <p:nvPr>
            <p:ph type="body" idx="1"/>
          </p:nvPr>
        </p:nvSpPr>
        <p:spPr>
          <a:xfrm>
            <a:off x="862014" y="783220"/>
            <a:ext cx="10512424" cy="503540"/>
          </a:xfrm>
        </p:spPr>
        <p:txBody>
          <a:bodyPr>
            <a:normAutofit/>
          </a:bodyPr>
          <a:lstStyle/>
          <a:p>
            <a:pPr algn="ctr"/>
            <a:r>
              <a:rPr lang="en-US" dirty="0">
                <a:solidFill>
                  <a:schemeClr val="tx2"/>
                </a:solidFill>
              </a:rPr>
              <a:t>Home Page when someone first visit the web site.</a:t>
            </a:r>
            <a:endParaRPr lang="en-IN" dirty="0">
              <a:solidFill>
                <a:schemeClr val="tx2"/>
              </a:solidFill>
            </a:endParaRPr>
          </a:p>
        </p:txBody>
      </p:sp>
      <p:pic>
        <p:nvPicPr>
          <p:cNvPr id="7" name="Content Placeholder 6">
            <a:extLst>
              <a:ext uri="{FF2B5EF4-FFF2-40B4-BE49-F238E27FC236}">
                <a16:creationId xmlns:a16="http://schemas.microsoft.com/office/drawing/2014/main" id="{AC137CF5-FA4F-46B3-99B8-7E0B361B653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 r="1015"/>
          <a:stretch/>
        </p:blipFill>
        <p:spPr>
          <a:xfrm>
            <a:off x="862014" y="1704854"/>
            <a:ext cx="10383741" cy="4369926"/>
          </a:xfrm>
        </p:spPr>
      </p:pic>
    </p:spTree>
    <p:extLst>
      <p:ext uri="{BB962C8B-B14F-4D97-AF65-F5344CB8AC3E}">
        <p14:creationId xmlns:p14="http://schemas.microsoft.com/office/powerpoint/2010/main" val="180614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7FB9-29BB-45D7-A4AD-C69F5458E5B7}"/>
              </a:ext>
            </a:extLst>
          </p:cNvPr>
          <p:cNvSpPr>
            <a:spLocks noGrp="1"/>
          </p:cNvSpPr>
          <p:nvPr>
            <p:ph type="title"/>
          </p:nvPr>
        </p:nvSpPr>
        <p:spPr>
          <a:xfrm>
            <a:off x="838200" y="365127"/>
            <a:ext cx="10515600" cy="433365"/>
          </a:xfrm>
        </p:spPr>
        <p:txBody>
          <a:bodyPr>
            <a:normAutofit fontScale="90000"/>
          </a:bodyPr>
          <a:lstStyle/>
          <a:p>
            <a:pPr algn="ctr"/>
            <a:r>
              <a:rPr lang="en-US" dirty="0"/>
              <a:t>Home page</a:t>
            </a:r>
            <a:endParaRPr lang="en-IN" dirty="0"/>
          </a:p>
        </p:txBody>
      </p:sp>
      <p:sp>
        <p:nvSpPr>
          <p:cNvPr id="4" name="Text Placeholder 4">
            <a:extLst>
              <a:ext uri="{FF2B5EF4-FFF2-40B4-BE49-F238E27FC236}">
                <a16:creationId xmlns:a16="http://schemas.microsoft.com/office/drawing/2014/main" id="{32F93666-0104-4610-BC11-13424C59C104}"/>
              </a:ext>
            </a:extLst>
          </p:cNvPr>
          <p:cNvSpPr txBox="1">
            <a:spLocks/>
          </p:cNvSpPr>
          <p:nvPr/>
        </p:nvSpPr>
        <p:spPr>
          <a:xfrm>
            <a:off x="858838" y="783220"/>
            <a:ext cx="10494962" cy="5035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tx2"/>
                </a:solidFill>
              </a:rPr>
              <a:t>Home Page when someone is logged in.</a:t>
            </a:r>
            <a:endParaRPr lang="en-IN" dirty="0">
              <a:solidFill>
                <a:schemeClr val="tx2"/>
              </a:solidFill>
            </a:endParaRPr>
          </a:p>
        </p:txBody>
      </p:sp>
      <p:pic>
        <p:nvPicPr>
          <p:cNvPr id="8" name="Content Placeholder 7">
            <a:extLst>
              <a:ext uri="{FF2B5EF4-FFF2-40B4-BE49-F238E27FC236}">
                <a16:creationId xmlns:a16="http://schemas.microsoft.com/office/drawing/2014/main" id="{8B1DC914-545C-4519-8E91-E0644CBEA4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20"/>
          <a:stretch/>
        </p:blipFill>
        <p:spPr>
          <a:xfrm>
            <a:off x="858838" y="1704855"/>
            <a:ext cx="10345974" cy="4369925"/>
          </a:xfrm>
        </p:spPr>
      </p:pic>
    </p:spTree>
    <p:extLst>
      <p:ext uri="{BB962C8B-B14F-4D97-AF65-F5344CB8AC3E}">
        <p14:creationId xmlns:p14="http://schemas.microsoft.com/office/powerpoint/2010/main" val="135632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577B-1EFF-46B1-BEFD-5C5A177A689C}"/>
              </a:ext>
            </a:extLst>
          </p:cNvPr>
          <p:cNvSpPr>
            <a:spLocks noGrp="1"/>
          </p:cNvSpPr>
          <p:nvPr>
            <p:ph type="title"/>
          </p:nvPr>
        </p:nvSpPr>
        <p:spPr>
          <a:xfrm>
            <a:off x="838200" y="365126"/>
            <a:ext cx="10515600" cy="600790"/>
          </a:xfrm>
        </p:spPr>
        <p:txBody>
          <a:bodyPr>
            <a:normAutofit/>
          </a:bodyPr>
          <a:lstStyle/>
          <a:p>
            <a:pPr algn="ctr"/>
            <a:r>
              <a:rPr lang="en-US" dirty="0"/>
              <a:t>Footer of the Home page</a:t>
            </a:r>
            <a:endParaRPr lang="en-IN" dirty="0"/>
          </a:p>
        </p:txBody>
      </p:sp>
      <p:pic>
        <p:nvPicPr>
          <p:cNvPr id="5" name="Content Placeholder 4">
            <a:extLst>
              <a:ext uri="{FF2B5EF4-FFF2-40B4-BE49-F238E27FC236}">
                <a16:creationId xmlns:a16="http://schemas.microsoft.com/office/drawing/2014/main" id="{EE2D1527-B654-455A-8DF3-2132F4F1C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5" y="1658143"/>
            <a:ext cx="8422784" cy="44335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7578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F1F9-6DB3-4F23-82A1-675B644251F9}"/>
              </a:ext>
            </a:extLst>
          </p:cNvPr>
          <p:cNvSpPr>
            <a:spLocks noGrp="1"/>
          </p:cNvSpPr>
          <p:nvPr>
            <p:ph type="title"/>
          </p:nvPr>
        </p:nvSpPr>
        <p:spPr>
          <a:xfrm>
            <a:off x="838200" y="365126"/>
            <a:ext cx="10515600" cy="742458"/>
          </a:xfrm>
        </p:spPr>
        <p:txBody>
          <a:bodyPr/>
          <a:lstStyle/>
          <a:p>
            <a:pPr algn="ctr"/>
            <a:r>
              <a:rPr lang="en-US" dirty="0"/>
              <a:t>Login and Registration Page</a:t>
            </a:r>
            <a:endParaRPr lang="en-IN" dirty="0"/>
          </a:p>
        </p:txBody>
      </p:sp>
      <p:pic>
        <p:nvPicPr>
          <p:cNvPr id="7" name="Content Placeholder 6">
            <a:extLst>
              <a:ext uri="{FF2B5EF4-FFF2-40B4-BE49-F238E27FC236}">
                <a16:creationId xmlns:a16="http://schemas.microsoft.com/office/drawing/2014/main" id="{89355EE3-126D-4CC0-A5F3-EBD344BEC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1504" y="1394139"/>
            <a:ext cx="7868992" cy="46074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464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1302-9999-4425-8B19-0222A32242A6}"/>
              </a:ext>
            </a:extLst>
          </p:cNvPr>
          <p:cNvSpPr>
            <a:spLocks noGrp="1"/>
          </p:cNvSpPr>
          <p:nvPr>
            <p:ph type="title"/>
          </p:nvPr>
        </p:nvSpPr>
        <p:spPr>
          <a:xfrm>
            <a:off x="838200" y="365126"/>
            <a:ext cx="10515600" cy="523516"/>
          </a:xfrm>
        </p:spPr>
        <p:txBody>
          <a:bodyPr>
            <a:normAutofit fontScale="90000"/>
          </a:bodyPr>
          <a:lstStyle/>
          <a:p>
            <a:pPr algn="ctr"/>
            <a:r>
              <a:rPr lang="en-US" dirty="0"/>
              <a:t>All cars page.</a:t>
            </a:r>
            <a:endParaRPr lang="en-IN" dirty="0"/>
          </a:p>
        </p:txBody>
      </p:sp>
      <p:sp>
        <p:nvSpPr>
          <p:cNvPr id="10" name="Text Placeholder 4">
            <a:extLst>
              <a:ext uri="{FF2B5EF4-FFF2-40B4-BE49-F238E27FC236}">
                <a16:creationId xmlns:a16="http://schemas.microsoft.com/office/drawing/2014/main" id="{13ACE0E4-91DD-4F74-9B33-6AC24EA37566}"/>
              </a:ext>
            </a:extLst>
          </p:cNvPr>
          <p:cNvSpPr txBox="1">
            <a:spLocks/>
          </p:cNvSpPr>
          <p:nvPr/>
        </p:nvSpPr>
        <p:spPr>
          <a:xfrm>
            <a:off x="838200" y="888642"/>
            <a:ext cx="10515600" cy="85682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2"/>
                </a:solidFill>
              </a:rPr>
              <a:t>Every registered car is shown up here. </a:t>
            </a:r>
            <a:r>
              <a:rPr lang="en-US" sz="2400" u="sng" dirty="0">
                <a:solidFill>
                  <a:schemeClr val="tx2"/>
                </a:solidFill>
              </a:rPr>
              <a:t>Low to high pricing</a:t>
            </a:r>
            <a:r>
              <a:rPr lang="en-US" sz="2400" dirty="0">
                <a:solidFill>
                  <a:schemeClr val="tx2"/>
                </a:solidFill>
              </a:rPr>
              <a:t>, </a:t>
            </a:r>
            <a:r>
              <a:rPr lang="en-US" sz="2400" u="sng" dirty="0">
                <a:solidFill>
                  <a:schemeClr val="tx2"/>
                </a:solidFill>
              </a:rPr>
              <a:t>high to low pricing</a:t>
            </a:r>
            <a:r>
              <a:rPr lang="en-US" sz="2400" dirty="0">
                <a:solidFill>
                  <a:schemeClr val="tx2"/>
                </a:solidFill>
              </a:rPr>
              <a:t>, </a:t>
            </a:r>
            <a:r>
              <a:rPr lang="en-US" sz="2400" u="sng" dirty="0">
                <a:solidFill>
                  <a:schemeClr val="tx2"/>
                </a:solidFill>
              </a:rPr>
              <a:t>sedan</a:t>
            </a:r>
            <a:r>
              <a:rPr lang="en-US" sz="2400" dirty="0">
                <a:solidFill>
                  <a:schemeClr val="tx2"/>
                </a:solidFill>
              </a:rPr>
              <a:t>, </a:t>
            </a:r>
            <a:r>
              <a:rPr lang="en-US" sz="2400" u="sng" dirty="0">
                <a:solidFill>
                  <a:schemeClr val="tx2"/>
                </a:solidFill>
              </a:rPr>
              <a:t>SUV</a:t>
            </a:r>
            <a:r>
              <a:rPr lang="en-US" sz="2400" dirty="0">
                <a:solidFill>
                  <a:schemeClr val="tx2"/>
                </a:solidFill>
              </a:rPr>
              <a:t>, </a:t>
            </a:r>
            <a:r>
              <a:rPr lang="en-US" sz="2400" u="sng" dirty="0">
                <a:solidFill>
                  <a:schemeClr val="tx2"/>
                </a:solidFill>
              </a:rPr>
              <a:t>hatchback,</a:t>
            </a:r>
            <a:r>
              <a:rPr lang="en-US" sz="2400" dirty="0">
                <a:solidFill>
                  <a:schemeClr val="tx2"/>
                </a:solidFill>
              </a:rPr>
              <a:t> and </a:t>
            </a:r>
            <a:r>
              <a:rPr lang="en-US" sz="2400" u="sng" dirty="0">
                <a:solidFill>
                  <a:schemeClr val="tx2"/>
                </a:solidFill>
              </a:rPr>
              <a:t>luxurious</a:t>
            </a:r>
            <a:r>
              <a:rPr lang="en-US" sz="2400" dirty="0">
                <a:solidFill>
                  <a:schemeClr val="tx2"/>
                </a:solidFill>
              </a:rPr>
              <a:t> is shown here if the car is </a:t>
            </a:r>
            <a:r>
              <a:rPr lang="en-US" sz="2400" u="sng" dirty="0">
                <a:solidFill>
                  <a:schemeClr val="tx2"/>
                </a:solidFill>
              </a:rPr>
              <a:t>available</a:t>
            </a:r>
            <a:r>
              <a:rPr lang="en-US" sz="2400" dirty="0">
                <a:solidFill>
                  <a:schemeClr val="tx2"/>
                </a:solidFill>
              </a:rPr>
              <a:t>.</a:t>
            </a:r>
          </a:p>
          <a:p>
            <a:pPr marL="0" indent="0">
              <a:spcBef>
                <a:spcPts val="0"/>
              </a:spcBef>
              <a:buNone/>
            </a:pPr>
            <a:endParaRPr lang="en-IN" sz="2400" dirty="0">
              <a:solidFill>
                <a:schemeClr val="tx2"/>
              </a:solidFill>
            </a:endParaRPr>
          </a:p>
        </p:txBody>
      </p:sp>
      <p:pic>
        <p:nvPicPr>
          <p:cNvPr id="6" name="Content Placeholder 5">
            <a:extLst>
              <a:ext uri="{FF2B5EF4-FFF2-40B4-BE49-F238E27FC236}">
                <a16:creationId xmlns:a16="http://schemas.microsoft.com/office/drawing/2014/main" id="{C0869921-EA75-400B-99F2-B29E17F829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87"/>
          <a:stretch/>
        </p:blipFill>
        <p:spPr>
          <a:xfrm>
            <a:off x="838200" y="1745466"/>
            <a:ext cx="10515600" cy="4223892"/>
          </a:xfrm>
        </p:spPr>
      </p:pic>
    </p:spTree>
    <p:extLst>
      <p:ext uri="{BB962C8B-B14F-4D97-AF65-F5344CB8AC3E}">
        <p14:creationId xmlns:p14="http://schemas.microsoft.com/office/powerpoint/2010/main" val="2152588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259D-013A-4651-8B09-E2FC82E89288}"/>
              </a:ext>
            </a:extLst>
          </p:cNvPr>
          <p:cNvSpPr>
            <a:spLocks noGrp="1"/>
          </p:cNvSpPr>
          <p:nvPr>
            <p:ph type="title"/>
          </p:nvPr>
        </p:nvSpPr>
        <p:spPr>
          <a:xfrm>
            <a:off x="838200" y="365126"/>
            <a:ext cx="10165704" cy="587912"/>
          </a:xfrm>
        </p:spPr>
        <p:txBody>
          <a:bodyPr>
            <a:normAutofit/>
          </a:bodyPr>
          <a:lstStyle/>
          <a:p>
            <a:pPr algn="ctr"/>
            <a:r>
              <a:rPr lang="en-US" sz="3200" dirty="0"/>
              <a:t>All cars page</a:t>
            </a:r>
            <a:endParaRPr lang="en-IN" sz="3200" dirty="0"/>
          </a:p>
        </p:txBody>
      </p:sp>
      <p:sp>
        <p:nvSpPr>
          <p:cNvPr id="5" name="Text Placeholder 4">
            <a:extLst>
              <a:ext uri="{FF2B5EF4-FFF2-40B4-BE49-F238E27FC236}">
                <a16:creationId xmlns:a16="http://schemas.microsoft.com/office/drawing/2014/main" id="{03F235E5-7CD5-40B2-8314-5BD4DC613943}"/>
              </a:ext>
            </a:extLst>
          </p:cNvPr>
          <p:cNvSpPr txBox="1">
            <a:spLocks/>
          </p:cNvSpPr>
          <p:nvPr/>
        </p:nvSpPr>
        <p:spPr>
          <a:xfrm>
            <a:off x="838200" y="968801"/>
            <a:ext cx="10165704" cy="856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tx2"/>
                </a:solidFill>
              </a:rPr>
              <a:t>On this page, many </a:t>
            </a:r>
            <a:r>
              <a:rPr lang="en-US" sz="2000" u="sng" dirty="0">
                <a:solidFill>
                  <a:schemeClr val="tx2"/>
                </a:solidFill>
              </a:rPr>
              <a:t>types of cars</a:t>
            </a:r>
            <a:r>
              <a:rPr lang="en-US" sz="2000" dirty="0">
                <a:solidFill>
                  <a:schemeClr val="tx2"/>
                </a:solidFill>
              </a:rPr>
              <a:t> are shown here, user can browse using these </a:t>
            </a:r>
            <a:r>
              <a:rPr lang="en-US" sz="2000" u="sng" dirty="0">
                <a:solidFill>
                  <a:schemeClr val="tx2"/>
                </a:solidFill>
              </a:rPr>
              <a:t>tabs</a:t>
            </a:r>
            <a:r>
              <a:rPr lang="en-US" sz="2000" dirty="0">
                <a:solidFill>
                  <a:schemeClr val="tx2"/>
                </a:solidFill>
              </a:rPr>
              <a:t>. If the </a:t>
            </a:r>
            <a:r>
              <a:rPr lang="en-US" sz="2000" u="sng" dirty="0">
                <a:solidFill>
                  <a:schemeClr val="tx2"/>
                </a:solidFill>
              </a:rPr>
              <a:t>car is not available</a:t>
            </a:r>
            <a:r>
              <a:rPr lang="en-US" sz="2000" dirty="0">
                <a:solidFill>
                  <a:schemeClr val="tx2"/>
                </a:solidFill>
              </a:rPr>
              <a:t> then it will looks like this.</a:t>
            </a:r>
          </a:p>
        </p:txBody>
      </p:sp>
      <p:pic>
        <p:nvPicPr>
          <p:cNvPr id="8" name="Content Placeholder 7">
            <a:extLst>
              <a:ext uri="{FF2B5EF4-FFF2-40B4-BE49-F238E27FC236}">
                <a16:creationId xmlns:a16="http://schemas.microsoft.com/office/drawing/2014/main" id="{78184CE8-4E92-4713-AA21-D98D98A830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80"/>
          <a:stretch/>
        </p:blipFill>
        <p:spPr>
          <a:xfrm>
            <a:off x="838199" y="1841387"/>
            <a:ext cx="10165703" cy="4047811"/>
          </a:xfrm>
        </p:spPr>
      </p:pic>
    </p:spTree>
    <p:extLst>
      <p:ext uri="{BB962C8B-B14F-4D97-AF65-F5344CB8AC3E}">
        <p14:creationId xmlns:p14="http://schemas.microsoft.com/office/powerpoint/2010/main" val="215367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F094-2826-41DD-94E8-0B6C63F80813}"/>
              </a:ext>
            </a:extLst>
          </p:cNvPr>
          <p:cNvSpPr>
            <a:spLocks noGrp="1"/>
          </p:cNvSpPr>
          <p:nvPr>
            <p:ph type="title"/>
          </p:nvPr>
        </p:nvSpPr>
        <p:spPr/>
        <p:txBody>
          <a:bodyPr/>
          <a:lstStyle/>
          <a:p>
            <a:pPr algn="ctr"/>
            <a:r>
              <a:rPr lang="en-US" dirty="0"/>
              <a:t>Organizational Overview</a:t>
            </a:r>
            <a:endParaRPr lang="en-IN" dirty="0"/>
          </a:p>
        </p:txBody>
      </p:sp>
      <p:sp>
        <p:nvSpPr>
          <p:cNvPr id="3" name="Content Placeholder 2">
            <a:extLst>
              <a:ext uri="{FF2B5EF4-FFF2-40B4-BE49-F238E27FC236}">
                <a16:creationId xmlns:a16="http://schemas.microsoft.com/office/drawing/2014/main" id="{F2B12320-DEAC-4A66-8782-6FCE37B3E3A4}"/>
              </a:ext>
            </a:extLst>
          </p:cNvPr>
          <p:cNvSpPr>
            <a:spLocks noGrp="1"/>
          </p:cNvSpPr>
          <p:nvPr>
            <p:ph idx="1"/>
          </p:nvPr>
        </p:nvSpPr>
        <p:spPr/>
        <p:txBody>
          <a:bodyPr>
            <a:normAutofit fontScale="85000" lnSpcReduction="20000"/>
          </a:bodyPr>
          <a:lstStyle/>
          <a:p>
            <a:pPr marL="0" indent="0" algn="just">
              <a:buNone/>
            </a:pPr>
            <a:r>
              <a:rPr lang="en-US" dirty="0">
                <a:solidFill>
                  <a:schemeClr val="tx2"/>
                </a:solidFill>
              </a:rPr>
              <a:t>Many sites are available for car rental.</a:t>
            </a:r>
          </a:p>
          <a:p>
            <a:pPr algn="just"/>
            <a:r>
              <a:rPr lang="en-US" sz="2000" dirty="0">
                <a:solidFill>
                  <a:schemeClr val="tx2"/>
                </a:solidFill>
              </a:rPr>
              <a:t>The Revv car rental service provides the car of automatic transmission and manual, they also provide petrol and diesel cars too. But they provide cars only for a monthly basis. They don’t provide a driver for driving the car. They provide services in big cities like Mumbai, Nagpur, Pune, Surat, Chennai and may more.</a:t>
            </a:r>
          </a:p>
          <a:p>
            <a:pPr algn="just"/>
            <a:r>
              <a:rPr lang="en-US" sz="2000" dirty="0">
                <a:solidFill>
                  <a:schemeClr val="tx2"/>
                </a:solidFill>
              </a:rPr>
              <a:t>The Zoomcar this is also a car rental service that provides many cars daily with normal charges. They provide self-driving and hired drivers. They provide services in big cities like Mumbai, Nagpur, Pune, Surat, Chennai, and many more.</a:t>
            </a:r>
          </a:p>
          <a:p>
            <a:pPr algn="just"/>
            <a:r>
              <a:rPr lang="en-US" sz="2000" dirty="0">
                <a:solidFill>
                  <a:schemeClr val="tx2"/>
                </a:solidFill>
              </a:rPr>
              <a:t>The AVIS is an international car rental service. They provide many cars including luxurious cars. Android, Apple, and Website are available. They provide self-driving services in India, UK, Europe, the USA, Australia, and 170 countries across the world.</a:t>
            </a:r>
            <a:endParaRPr lang="en-IN" sz="2000" dirty="0">
              <a:solidFill>
                <a:schemeClr val="tx2"/>
              </a:solidFill>
            </a:endParaRPr>
          </a:p>
        </p:txBody>
      </p:sp>
    </p:spTree>
    <p:extLst>
      <p:ext uri="{BB962C8B-B14F-4D97-AF65-F5344CB8AC3E}">
        <p14:creationId xmlns:p14="http://schemas.microsoft.com/office/powerpoint/2010/main" val="3022993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315EF-4C38-4E22-9593-C4156A571ECD}"/>
              </a:ext>
            </a:extLst>
          </p:cNvPr>
          <p:cNvSpPr>
            <a:spLocks noGrp="1"/>
          </p:cNvSpPr>
          <p:nvPr>
            <p:ph type="title"/>
          </p:nvPr>
        </p:nvSpPr>
        <p:spPr>
          <a:xfrm>
            <a:off x="1141411" y="228968"/>
            <a:ext cx="9906000" cy="823912"/>
          </a:xfrm>
        </p:spPr>
        <p:txBody>
          <a:bodyPr/>
          <a:lstStyle/>
          <a:p>
            <a:pPr algn="ctr"/>
            <a:r>
              <a:rPr lang="en-US" dirty="0"/>
              <a:t>Show car page</a:t>
            </a:r>
            <a:endParaRPr lang="en-IN" dirty="0"/>
          </a:p>
        </p:txBody>
      </p:sp>
      <p:sp>
        <p:nvSpPr>
          <p:cNvPr id="5" name="Text Placeholder 4">
            <a:extLst>
              <a:ext uri="{FF2B5EF4-FFF2-40B4-BE49-F238E27FC236}">
                <a16:creationId xmlns:a16="http://schemas.microsoft.com/office/drawing/2014/main" id="{F9417224-5FF0-4DB8-818B-EE6AE445ABCE}"/>
              </a:ext>
            </a:extLst>
          </p:cNvPr>
          <p:cNvSpPr>
            <a:spLocks noGrp="1"/>
          </p:cNvSpPr>
          <p:nvPr>
            <p:ph type="body" idx="1"/>
          </p:nvPr>
        </p:nvSpPr>
        <p:spPr>
          <a:xfrm>
            <a:off x="1141412" y="1052881"/>
            <a:ext cx="4878392" cy="823912"/>
          </a:xfrm>
        </p:spPr>
        <p:txBody>
          <a:bodyPr anchor="ctr">
            <a:normAutofit fontScale="92500" lnSpcReduction="20000"/>
          </a:bodyPr>
          <a:lstStyle/>
          <a:p>
            <a:pPr algn="ctr"/>
            <a:r>
              <a:rPr lang="en-US" cap="none" dirty="0">
                <a:ln w="0"/>
                <a:solidFill>
                  <a:schemeClr val="tx2"/>
                </a:solidFill>
                <a:effectLst>
                  <a:outerShdw blurRad="38100" dist="19050" dir="2700000" algn="tl" rotWithShape="0">
                    <a:schemeClr val="dk1">
                      <a:alpha val="40000"/>
                    </a:schemeClr>
                  </a:outerShdw>
                </a:effectLst>
              </a:rPr>
              <a:t>When the specific car is</a:t>
            </a:r>
            <a:br>
              <a:rPr lang="en-US" cap="none" dirty="0">
                <a:ln w="0"/>
                <a:solidFill>
                  <a:schemeClr val="tx2"/>
                </a:solidFill>
                <a:effectLst>
                  <a:outerShdw blurRad="38100" dist="19050" dir="2700000" algn="tl" rotWithShape="0">
                    <a:schemeClr val="dk1">
                      <a:alpha val="40000"/>
                    </a:schemeClr>
                  </a:outerShdw>
                </a:effectLst>
              </a:rPr>
            </a:br>
            <a:r>
              <a:rPr lang="en-US" cap="none" dirty="0">
                <a:ln w="0"/>
                <a:solidFill>
                  <a:schemeClr val="tx2"/>
                </a:solidFill>
                <a:effectLst>
                  <a:outerShdw blurRad="38100" dist="19050" dir="2700000" algn="tl" rotWithShape="0">
                    <a:schemeClr val="dk1">
                      <a:alpha val="40000"/>
                    </a:schemeClr>
                  </a:outerShdw>
                </a:effectLst>
              </a:rPr>
              <a:t> </a:t>
            </a:r>
            <a:r>
              <a:rPr lang="en-US" u="sng" cap="none" dirty="0">
                <a:ln w="0"/>
                <a:solidFill>
                  <a:schemeClr val="tx2"/>
                </a:solidFill>
                <a:effectLst>
                  <a:outerShdw blurRad="38100" dist="19050" dir="2700000" algn="tl" rotWithShape="0">
                    <a:schemeClr val="dk1">
                      <a:alpha val="40000"/>
                    </a:schemeClr>
                  </a:outerShdw>
                </a:effectLst>
              </a:rPr>
              <a:t>not available</a:t>
            </a:r>
            <a:endParaRPr lang="en-IN" u="sng" cap="none" dirty="0">
              <a:ln w="0"/>
              <a:solidFill>
                <a:schemeClr val="tx2"/>
              </a:solidFill>
              <a:effectLst>
                <a:outerShdw blurRad="38100" dist="19050" dir="2700000" algn="tl" rotWithShape="0">
                  <a:schemeClr val="dk1">
                    <a:alpha val="40000"/>
                  </a:schemeClr>
                </a:outerShdw>
              </a:effectLst>
            </a:endParaRPr>
          </a:p>
        </p:txBody>
      </p:sp>
      <p:sp>
        <p:nvSpPr>
          <p:cNvPr id="7" name="Text Placeholder 6">
            <a:extLst>
              <a:ext uri="{FF2B5EF4-FFF2-40B4-BE49-F238E27FC236}">
                <a16:creationId xmlns:a16="http://schemas.microsoft.com/office/drawing/2014/main" id="{E31C062A-C493-4F67-B074-FAF2B35BCFFE}"/>
              </a:ext>
            </a:extLst>
          </p:cNvPr>
          <p:cNvSpPr>
            <a:spLocks noGrp="1"/>
          </p:cNvSpPr>
          <p:nvPr>
            <p:ph type="body" sz="quarter" idx="3"/>
          </p:nvPr>
        </p:nvSpPr>
        <p:spPr>
          <a:xfrm>
            <a:off x="6169019" y="1052880"/>
            <a:ext cx="4878392" cy="823912"/>
          </a:xfrm>
        </p:spPr>
        <p:txBody>
          <a:bodyPr>
            <a:normAutofit fontScale="92500" lnSpcReduction="20000"/>
          </a:bodyPr>
          <a:lstStyle/>
          <a:p>
            <a:pPr algn="ctr"/>
            <a:r>
              <a:rPr lang="en-US" cap="none" dirty="0">
                <a:ln w="0"/>
                <a:solidFill>
                  <a:schemeClr val="tx2"/>
                </a:solidFill>
                <a:effectLst>
                  <a:outerShdw blurRad="38100" dist="19050" dir="2700000" algn="tl" rotWithShape="0">
                    <a:schemeClr val="dk1">
                      <a:alpha val="40000"/>
                    </a:schemeClr>
                  </a:outerShdw>
                </a:effectLst>
              </a:rPr>
              <a:t>When the specific is available. </a:t>
            </a:r>
            <a:br>
              <a:rPr lang="en-US" cap="none" dirty="0">
                <a:ln w="0"/>
                <a:solidFill>
                  <a:schemeClr val="tx2"/>
                </a:solidFill>
                <a:effectLst>
                  <a:outerShdw blurRad="38100" dist="19050" dir="2700000" algn="tl" rotWithShape="0">
                    <a:schemeClr val="dk1">
                      <a:alpha val="40000"/>
                    </a:schemeClr>
                  </a:outerShdw>
                </a:effectLst>
              </a:rPr>
            </a:br>
            <a:r>
              <a:rPr lang="en-US" cap="none" dirty="0">
                <a:ln w="0"/>
                <a:solidFill>
                  <a:schemeClr val="tx2"/>
                </a:solidFill>
                <a:effectLst>
                  <a:outerShdw blurRad="38100" dist="19050" dir="2700000" algn="tl" rotWithShape="0">
                    <a:schemeClr val="dk1">
                      <a:alpha val="40000"/>
                    </a:schemeClr>
                  </a:outerShdw>
                </a:effectLst>
              </a:rPr>
              <a:t>A </a:t>
            </a:r>
            <a:r>
              <a:rPr lang="en-US" u="sng" cap="none" dirty="0">
                <a:ln w="0"/>
                <a:solidFill>
                  <a:schemeClr val="tx2"/>
                </a:solidFill>
                <a:effectLst>
                  <a:outerShdw blurRad="38100" dist="19050" dir="2700000" algn="tl" rotWithShape="0">
                    <a:schemeClr val="dk1">
                      <a:alpha val="40000"/>
                    </a:schemeClr>
                  </a:outerShdw>
                </a:effectLst>
              </a:rPr>
              <a:t>form</a:t>
            </a:r>
            <a:r>
              <a:rPr lang="en-US" cap="none" dirty="0">
                <a:ln w="0"/>
                <a:solidFill>
                  <a:schemeClr val="tx2"/>
                </a:solidFill>
                <a:effectLst>
                  <a:outerShdw blurRad="38100" dist="19050" dir="2700000" algn="tl" rotWithShape="0">
                    <a:schemeClr val="dk1">
                      <a:alpha val="40000"/>
                    </a:schemeClr>
                  </a:outerShdw>
                </a:effectLst>
              </a:rPr>
              <a:t> is available for booking the car.</a:t>
            </a:r>
            <a:endParaRPr lang="en-IN" cap="none" dirty="0">
              <a:ln w="0"/>
              <a:solidFill>
                <a:schemeClr val="tx2"/>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515EEAE9-B006-415A-808C-BFF717624582}"/>
              </a:ext>
            </a:extLst>
          </p:cNvPr>
          <p:cNvPicPr>
            <a:picLocks noChangeAspect="1"/>
          </p:cNvPicPr>
          <p:nvPr/>
        </p:nvPicPr>
        <p:blipFill rotWithShape="1">
          <a:blip r:embed="rId2"/>
          <a:srcRect b="21551"/>
          <a:stretch/>
        </p:blipFill>
        <p:spPr>
          <a:xfrm>
            <a:off x="6169019" y="1876791"/>
            <a:ext cx="4878387" cy="4340283"/>
          </a:xfrm>
          <a:prstGeom prst="rect">
            <a:avLst/>
          </a:prstGeom>
        </p:spPr>
      </p:pic>
      <p:pic>
        <p:nvPicPr>
          <p:cNvPr id="17" name="Picture 16">
            <a:extLst>
              <a:ext uri="{FF2B5EF4-FFF2-40B4-BE49-F238E27FC236}">
                <a16:creationId xmlns:a16="http://schemas.microsoft.com/office/drawing/2014/main" id="{A7E3CD87-7E5A-4DED-9BE7-7A90D7631FE7}"/>
              </a:ext>
            </a:extLst>
          </p:cNvPr>
          <p:cNvPicPr>
            <a:picLocks noChangeAspect="1"/>
          </p:cNvPicPr>
          <p:nvPr/>
        </p:nvPicPr>
        <p:blipFill rotWithShape="1">
          <a:blip r:embed="rId3"/>
          <a:srcRect b="24696"/>
          <a:stretch/>
        </p:blipFill>
        <p:spPr>
          <a:xfrm>
            <a:off x="992196" y="1876791"/>
            <a:ext cx="5027608" cy="4340283"/>
          </a:xfrm>
          <a:prstGeom prst="rect">
            <a:avLst/>
          </a:prstGeom>
        </p:spPr>
      </p:pic>
    </p:spTree>
    <p:extLst>
      <p:ext uri="{BB962C8B-B14F-4D97-AF65-F5344CB8AC3E}">
        <p14:creationId xmlns:p14="http://schemas.microsoft.com/office/powerpoint/2010/main" val="295826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A63121-42B0-43BF-9634-61F002527799}"/>
              </a:ext>
            </a:extLst>
          </p:cNvPr>
          <p:cNvSpPr>
            <a:spLocks noGrp="1"/>
          </p:cNvSpPr>
          <p:nvPr>
            <p:ph type="title"/>
          </p:nvPr>
        </p:nvSpPr>
        <p:spPr>
          <a:xfrm>
            <a:off x="839788" y="365126"/>
            <a:ext cx="10439400" cy="587912"/>
          </a:xfrm>
        </p:spPr>
        <p:txBody>
          <a:bodyPr>
            <a:normAutofit/>
          </a:bodyPr>
          <a:lstStyle/>
          <a:p>
            <a:pPr algn="ctr"/>
            <a:r>
              <a:rPr lang="en-US" dirty="0"/>
              <a:t>Show Luxurious car page.</a:t>
            </a:r>
            <a:endParaRPr lang="en-IN" dirty="0"/>
          </a:p>
        </p:txBody>
      </p:sp>
      <p:sp>
        <p:nvSpPr>
          <p:cNvPr id="7" name="Text Placeholder 6">
            <a:extLst>
              <a:ext uri="{FF2B5EF4-FFF2-40B4-BE49-F238E27FC236}">
                <a16:creationId xmlns:a16="http://schemas.microsoft.com/office/drawing/2014/main" id="{A66CD71E-53F2-434C-BE64-32F0B9740225}"/>
              </a:ext>
            </a:extLst>
          </p:cNvPr>
          <p:cNvSpPr>
            <a:spLocks noGrp="1"/>
          </p:cNvSpPr>
          <p:nvPr>
            <p:ph type="body" idx="1"/>
          </p:nvPr>
        </p:nvSpPr>
        <p:spPr>
          <a:xfrm>
            <a:off x="839788" y="1054614"/>
            <a:ext cx="4995863" cy="759852"/>
          </a:xfrm>
        </p:spPr>
        <p:txBody>
          <a:bodyPr anchor="ctr">
            <a:normAutofit/>
          </a:bodyPr>
          <a:lstStyle/>
          <a:p>
            <a:pPr algn="ctr"/>
            <a:r>
              <a:rPr lang="en-US" cap="none" dirty="0">
                <a:ln w="0"/>
                <a:solidFill>
                  <a:schemeClr val="tx2"/>
                </a:solidFill>
                <a:effectLst>
                  <a:outerShdw blurRad="38100" dist="19050" dir="2700000" algn="tl" rotWithShape="0">
                    <a:schemeClr val="dk1">
                      <a:alpha val="40000"/>
                    </a:schemeClr>
                  </a:outerShdw>
                </a:effectLst>
              </a:rPr>
              <a:t>When the specific car is</a:t>
            </a:r>
            <a:br>
              <a:rPr lang="en-US" cap="none" dirty="0">
                <a:ln w="0"/>
                <a:solidFill>
                  <a:schemeClr val="tx2"/>
                </a:solidFill>
                <a:effectLst>
                  <a:outerShdw blurRad="38100" dist="19050" dir="2700000" algn="tl" rotWithShape="0">
                    <a:schemeClr val="dk1">
                      <a:alpha val="40000"/>
                    </a:schemeClr>
                  </a:outerShdw>
                </a:effectLst>
              </a:rPr>
            </a:br>
            <a:r>
              <a:rPr lang="en-US" cap="none" dirty="0">
                <a:ln w="0"/>
                <a:solidFill>
                  <a:schemeClr val="tx2"/>
                </a:solidFill>
                <a:effectLst>
                  <a:outerShdw blurRad="38100" dist="19050" dir="2700000" algn="tl" rotWithShape="0">
                    <a:schemeClr val="dk1">
                      <a:alpha val="40000"/>
                    </a:schemeClr>
                  </a:outerShdw>
                </a:effectLst>
              </a:rPr>
              <a:t> </a:t>
            </a:r>
            <a:r>
              <a:rPr lang="en-US" u="sng" cap="none" dirty="0">
                <a:ln w="0"/>
                <a:solidFill>
                  <a:schemeClr val="tx2"/>
                </a:solidFill>
                <a:effectLst>
                  <a:outerShdw blurRad="38100" dist="19050" dir="2700000" algn="tl" rotWithShape="0">
                    <a:schemeClr val="dk1">
                      <a:alpha val="40000"/>
                    </a:schemeClr>
                  </a:outerShdw>
                </a:effectLst>
              </a:rPr>
              <a:t>not available</a:t>
            </a:r>
            <a:endParaRPr lang="en-IN" u="sng" cap="none" dirty="0">
              <a:ln w="0"/>
              <a:solidFill>
                <a:schemeClr val="tx2"/>
              </a:solidFill>
              <a:effectLst>
                <a:outerShdw blurRad="38100" dist="19050" dir="2700000" algn="tl" rotWithShape="0">
                  <a:schemeClr val="dk1">
                    <a:alpha val="40000"/>
                  </a:schemeClr>
                </a:outerShdw>
              </a:effectLst>
            </a:endParaRPr>
          </a:p>
        </p:txBody>
      </p:sp>
      <p:pic>
        <p:nvPicPr>
          <p:cNvPr id="12" name="Content Placeholder 11">
            <a:extLst>
              <a:ext uri="{FF2B5EF4-FFF2-40B4-BE49-F238E27FC236}">
                <a16:creationId xmlns:a16="http://schemas.microsoft.com/office/drawing/2014/main" id="{8178E835-832C-4268-9D63-C4E76EF409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1948017"/>
            <a:ext cx="4995863" cy="4047098"/>
          </a:xfrm>
          <a:prstGeom prst="rect">
            <a:avLst/>
          </a:prstGeom>
          <a:ln>
            <a:noFill/>
          </a:ln>
          <a:effectLst>
            <a:outerShdw blurRad="190500" algn="tl" rotWithShape="0">
              <a:srgbClr val="000000">
                <a:alpha val="70000"/>
              </a:srgbClr>
            </a:outerShdw>
          </a:effectLst>
        </p:spPr>
      </p:pic>
      <p:sp>
        <p:nvSpPr>
          <p:cNvPr id="9" name="Text Placeholder 8">
            <a:extLst>
              <a:ext uri="{FF2B5EF4-FFF2-40B4-BE49-F238E27FC236}">
                <a16:creationId xmlns:a16="http://schemas.microsoft.com/office/drawing/2014/main" id="{8C4F92B9-306E-4239-9E1A-D881CF69E33C}"/>
              </a:ext>
            </a:extLst>
          </p:cNvPr>
          <p:cNvSpPr>
            <a:spLocks noGrp="1"/>
          </p:cNvSpPr>
          <p:nvPr>
            <p:ph type="body" sz="quarter" idx="3"/>
          </p:nvPr>
        </p:nvSpPr>
        <p:spPr>
          <a:xfrm>
            <a:off x="6096000" y="953039"/>
            <a:ext cx="5183188" cy="877416"/>
          </a:xfrm>
        </p:spPr>
        <p:txBody>
          <a:bodyPr anchor="ctr">
            <a:normAutofit/>
          </a:bodyPr>
          <a:lstStyle/>
          <a:p>
            <a:pPr algn="ctr">
              <a:spcBef>
                <a:spcPts val="0"/>
              </a:spcBef>
            </a:pPr>
            <a:r>
              <a:rPr lang="en-US" sz="2000" cap="none" dirty="0">
                <a:ln w="0"/>
                <a:solidFill>
                  <a:schemeClr val="tx2"/>
                </a:solidFill>
                <a:effectLst>
                  <a:outerShdw blurRad="38100" dist="19050" dir="2700000" algn="tl" rotWithShape="0">
                    <a:schemeClr val="dk1">
                      <a:alpha val="40000"/>
                    </a:schemeClr>
                  </a:outerShdw>
                </a:effectLst>
              </a:rPr>
              <a:t>When the specific is available. </a:t>
            </a:r>
            <a:br>
              <a:rPr lang="en-US" sz="2000" cap="none" dirty="0">
                <a:ln w="0"/>
                <a:solidFill>
                  <a:schemeClr val="tx2"/>
                </a:solidFill>
                <a:effectLst>
                  <a:outerShdw blurRad="38100" dist="19050" dir="2700000" algn="tl" rotWithShape="0">
                    <a:schemeClr val="dk1">
                      <a:alpha val="40000"/>
                    </a:schemeClr>
                  </a:outerShdw>
                </a:effectLst>
              </a:rPr>
            </a:br>
            <a:r>
              <a:rPr lang="en-US" sz="2000" cap="none" dirty="0">
                <a:ln w="0"/>
                <a:solidFill>
                  <a:schemeClr val="tx2"/>
                </a:solidFill>
                <a:effectLst>
                  <a:outerShdw blurRad="38100" dist="19050" dir="2700000" algn="tl" rotWithShape="0">
                    <a:schemeClr val="dk1">
                      <a:alpha val="40000"/>
                    </a:schemeClr>
                  </a:outerShdw>
                </a:effectLst>
              </a:rPr>
              <a:t>A </a:t>
            </a:r>
            <a:r>
              <a:rPr lang="en-US" sz="2000" u="sng" cap="none" dirty="0">
                <a:ln w="0"/>
                <a:solidFill>
                  <a:schemeClr val="tx2"/>
                </a:solidFill>
                <a:effectLst>
                  <a:outerShdw blurRad="38100" dist="19050" dir="2700000" algn="tl" rotWithShape="0">
                    <a:schemeClr val="dk1">
                      <a:alpha val="40000"/>
                    </a:schemeClr>
                  </a:outerShdw>
                </a:effectLst>
              </a:rPr>
              <a:t>form</a:t>
            </a:r>
            <a:r>
              <a:rPr lang="en-US" sz="2000" cap="none" dirty="0">
                <a:ln w="0"/>
                <a:solidFill>
                  <a:schemeClr val="tx2"/>
                </a:solidFill>
                <a:effectLst>
                  <a:outerShdw blurRad="38100" dist="19050" dir="2700000" algn="tl" rotWithShape="0">
                    <a:schemeClr val="dk1">
                      <a:alpha val="40000"/>
                    </a:schemeClr>
                  </a:outerShdw>
                </a:effectLst>
              </a:rPr>
              <a:t> is available for booking the car.</a:t>
            </a:r>
            <a:endParaRPr lang="en-IN" sz="2000" cap="none" dirty="0">
              <a:ln w="0"/>
              <a:solidFill>
                <a:schemeClr val="tx2"/>
              </a:solidFill>
              <a:effectLst>
                <a:outerShdw blurRad="38100" dist="19050" dir="2700000" algn="tl" rotWithShape="0">
                  <a:schemeClr val="dk1">
                    <a:alpha val="40000"/>
                  </a:schemeClr>
                </a:outerShdw>
              </a:effectLst>
            </a:endParaRPr>
          </a:p>
        </p:txBody>
      </p:sp>
      <p:pic>
        <p:nvPicPr>
          <p:cNvPr id="14" name="Content Placeholder 13">
            <a:extLst>
              <a:ext uri="{FF2B5EF4-FFF2-40B4-BE49-F238E27FC236}">
                <a16:creationId xmlns:a16="http://schemas.microsoft.com/office/drawing/2014/main" id="{ED05CC6A-A964-49EA-A755-A01A0716304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69024" y="1948017"/>
            <a:ext cx="5183188" cy="4047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1784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9BD61A-5168-4150-9085-C912389A42A7}"/>
              </a:ext>
            </a:extLst>
          </p:cNvPr>
          <p:cNvSpPr>
            <a:spLocks noGrp="1"/>
          </p:cNvSpPr>
          <p:nvPr>
            <p:ph type="title"/>
          </p:nvPr>
        </p:nvSpPr>
        <p:spPr>
          <a:xfrm>
            <a:off x="838200" y="365125"/>
            <a:ext cx="10512424" cy="549275"/>
          </a:xfrm>
        </p:spPr>
        <p:txBody>
          <a:bodyPr>
            <a:normAutofit fontScale="90000"/>
          </a:bodyPr>
          <a:lstStyle/>
          <a:p>
            <a:pPr algn="ctr"/>
            <a:r>
              <a:rPr lang="en-US" dirty="0"/>
              <a:t>Driver List page</a:t>
            </a:r>
            <a:endParaRPr lang="en-IN" dirty="0"/>
          </a:p>
        </p:txBody>
      </p:sp>
      <p:pic>
        <p:nvPicPr>
          <p:cNvPr id="14" name="Content Placeholder 13">
            <a:extLst>
              <a:ext uri="{FF2B5EF4-FFF2-40B4-BE49-F238E27FC236}">
                <a16:creationId xmlns:a16="http://schemas.microsoft.com/office/drawing/2014/main" id="{F3818A1D-AFFB-4E92-B6BC-04AB6F9C1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2697" y="2249488"/>
            <a:ext cx="7163432" cy="3541712"/>
          </a:xfrm>
          <a:prstGeom prst="rect">
            <a:avLst/>
          </a:prstGeom>
          <a:ln>
            <a:noFill/>
          </a:ln>
          <a:effectLst>
            <a:outerShdw blurRad="190500" algn="tl" rotWithShape="0">
              <a:srgbClr val="000000">
                <a:alpha val="70000"/>
              </a:srgbClr>
            </a:outerShdw>
          </a:effectLst>
        </p:spPr>
      </p:pic>
      <p:sp>
        <p:nvSpPr>
          <p:cNvPr id="16" name="Text Placeholder 4">
            <a:extLst>
              <a:ext uri="{FF2B5EF4-FFF2-40B4-BE49-F238E27FC236}">
                <a16:creationId xmlns:a16="http://schemas.microsoft.com/office/drawing/2014/main" id="{31AE46BC-C0DB-436F-8049-F738BAE682CB}"/>
              </a:ext>
            </a:extLst>
          </p:cNvPr>
          <p:cNvSpPr txBox="1">
            <a:spLocks/>
          </p:cNvSpPr>
          <p:nvPr/>
        </p:nvSpPr>
        <p:spPr>
          <a:xfrm>
            <a:off x="841376" y="1043191"/>
            <a:ext cx="10512424" cy="782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On this page </a:t>
            </a:r>
            <a:r>
              <a:rPr lang="en-US" u="sng" dirty="0">
                <a:solidFill>
                  <a:schemeClr val="tx2"/>
                </a:solidFill>
              </a:rPr>
              <a:t>Driver availability</a:t>
            </a:r>
            <a:r>
              <a:rPr lang="en-US" dirty="0">
                <a:solidFill>
                  <a:schemeClr val="tx2"/>
                </a:solidFill>
              </a:rPr>
              <a:t> is shown up here.</a:t>
            </a:r>
            <a:endParaRPr lang="en-IN" dirty="0">
              <a:solidFill>
                <a:schemeClr val="tx2"/>
              </a:solidFill>
            </a:endParaRPr>
          </a:p>
        </p:txBody>
      </p:sp>
    </p:spTree>
    <p:extLst>
      <p:ext uri="{BB962C8B-B14F-4D97-AF65-F5344CB8AC3E}">
        <p14:creationId xmlns:p14="http://schemas.microsoft.com/office/powerpoint/2010/main" val="1179723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9A35-96B8-4421-88C6-4F71413E0B0B}"/>
              </a:ext>
            </a:extLst>
          </p:cNvPr>
          <p:cNvSpPr>
            <a:spLocks noGrp="1"/>
          </p:cNvSpPr>
          <p:nvPr>
            <p:ph type="title"/>
          </p:nvPr>
        </p:nvSpPr>
        <p:spPr>
          <a:xfrm>
            <a:off x="838200" y="365126"/>
            <a:ext cx="10512424" cy="678064"/>
          </a:xfrm>
        </p:spPr>
        <p:txBody>
          <a:bodyPr>
            <a:normAutofit/>
          </a:bodyPr>
          <a:lstStyle/>
          <a:p>
            <a:pPr algn="ctr"/>
            <a:r>
              <a:rPr lang="en-US" dirty="0"/>
              <a:t>Schedule page.</a:t>
            </a:r>
            <a:endParaRPr lang="en-IN" dirty="0"/>
          </a:p>
        </p:txBody>
      </p:sp>
      <p:pic>
        <p:nvPicPr>
          <p:cNvPr id="14" name="Content Placeholder 13">
            <a:extLst>
              <a:ext uri="{FF2B5EF4-FFF2-40B4-BE49-F238E27FC236}">
                <a16:creationId xmlns:a16="http://schemas.microsoft.com/office/drawing/2014/main" id="{82705997-4972-40FC-ACB2-E4AB78B88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65" y="2249488"/>
            <a:ext cx="9430603" cy="3541712"/>
          </a:xfrm>
          <a:prstGeom prst="rect">
            <a:avLst/>
          </a:prstGeom>
          <a:ln>
            <a:noFill/>
          </a:ln>
          <a:effectLst>
            <a:outerShdw blurRad="190500" algn="tl" rotWithShape="0">
              <a:srgbClr val="000000">
                <a:alpha val="70000"/>
              </a:srgbClr>
            </a:outerShdw>
          </a:effectLst>
        </p:spPr>
      </p:pic>
      <p:sp>
        <p:nvSpPr>
          <p:cNvPr id="4" name="Text Placeholder 4">
            <a:extLst>
              <a:ext uri="{FF2B5EF4-FFF2-40B4-BE49-F238E27FC236}">
                <a16:creationId xmlns:a16="http://schemas.microsoft.com/office/drawing/2014/main" id="{8854A45F-D940-4581-8565-A9F73534E4D5}"/>
              </a:ext>
            </a:extLst>
          </p:cNvPr>
          <p:cNvSpPr txBox="1">
            <a:spLocks/>
          </p:cNvSpPr>
          <p:nvPr/>
        </p:nvSpPr>
        <p:spPr>
          <a:xfrm>
            <a:off x="841376" y="1043191"/>
            <a:ext cx="10509248" cy="78243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On this page user can see which </a:t>
            </a:r>
            <a:r>
              <a:rPr lang="en-US" u="sng" dirty="0">
                <a:solidFill>
                  <a:schemeClr val="tx2"/>
                </a:solidFill>
              </a:rPr>
              <a:t>car is booked</a:t>
            </a:r>
            <a:r>
              <a:rPr lang="en-US" dirty="0">
                <a:solidFill>
                  <a:schemeClr val="tx2"/>
                </a:solidFill>
              </a:rPr>
              <a:t>, when the </a:t>
            </a:r>
            <a:r>
              <a:rPr lang="en-US" u="sng" dirty="0">
                <a:solidFill>
                  <a:schemeClr val="tx2"/>
                </a:solidFill>
              </a:rPr>
              <a:t>particular car</a:t>
            </a:r>
            <a:r>
              <a:rPr lang="en-US" dirty="0">
                <a:solidFill>
                  <a:schemeClr val="tx2"/>
                </a:solidFill>
              </a:rPr>
              <a:t> is </a:t>
            </a:r>
            <a:r>
              <a:rPr lang="en-US" u="sng" dirty="0">
                <a:solidFill>
                  <a:schemeClr val="tx2"/>
                </a:solidFill>
              </a:rPr>
              <a:t>getting free</a:t>
            </a:r>
            <a:r>
              <a:rPr lang="en-US" dirty="0">
                <a:solidFill>
                  <a:schemeClr val="tx2"/>
                </a:solidFill>
              </a:rPr>
              <a:t>, </a:t>
            </a:r>
            <a:r>
              <a:rPr lang="en-US" u="sng" dirty="0">
                <a:solidFill>
                  <a:schemeClr val="tx2"/>
                </a:solidFill>
              </a:rPr>
              <a:t>booked car name</a:t>
            </a:r>
            <a:r>
              <a:rPr lang="en-US" dirty="0">
                <a:solidFill>
                  <a:schemeClr val="tx2"/>
                </a:solidFill>
              </a:rPr>
              <a:t>, </a:t>
            </a:r>
            <a:r>
              <a:rPr lang="en-US" u="sng" dirty="0">
                <a:solidFill>
                  <a:schemeClr val="tx2"/>
                </a:solidFill>
              </a:rPr>
              <a:t>driver id</a:t>
            </a:r>
            <a:r>
              <a:rPr lang="en-US" dirty="0">
                <a:solidFill>
                  <a:schemeClr val="tx2"/>
                </a:solidFill>
              </a:rPr>
              <a:t> and </a:t>
            </a:r>
            <a:r>
              <a:rPr lang="en-US" u="sng" dirty="0">
                <a:solidFill>
                  <a:schemeClr val="tx2"/>
                </a:solidFill>
              </a:rPr>
              <a:t>driving type</a:t>
            </a:r>
            <a:r>
              <a:rPr lang="en-US" dirty="0">
                <a:solidFill>
                  <a:schemeClr val="tx2"/>
                </a:solidFill>
              </a:rPr>
              <a:t> is also shown here. </a:t>
            </a:r>
            <a:endParaRPr lang="en-IN" dirty="0">
              <a:solidFill>
                <a:schemeClr val="tx2"/>
              </a:solidFill>
            </a:endParaRPr>
          </a:p>
        </p:txBody>
      </p:sp>
    </p:spTree>
    <p:extLst>
      <p:ext uri="{BB962C8B-B14F-4D97-AF65-F5344CB8AC3E}">
        <p14:creationId xmlns:p14="http://schemas.microsoft.com/office/powerpoint/2010/main" val="3768147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BC07-5D79-4694-9DB1-325982DD74BE}"/>
              </a:ext>
            </a:extLst>
          </p:cNvPr>
          <p:cNvSpPr>
            <a:spLocks noGrp="1"/>
          </p:cNvSpPr>
          <p:nvPr>
            <p:ph type="title"/>
          </p:nvPr>
        </p:nvSpPr>
        <p:spPr>
          <a:xfrm>
            <a:off x="838200" y="365126"/>
            <a:ext cx="10512424" cy="433364"/>
          </a:xfrm>
        </p:spPr>
        <p:txBody>
          <a:bodyPr>
            <a:normAutofit fontScale="90000"/>
          </a:bodyPr>
          <a:lstStyle/>
          <a:p>
            <a:pPr algn="ctr"/>
            <a:r>
              <a:rPr lang="en-US" dirty="0"/>
              <a:t>My account page</a:t>
            </a:r>
            <a:endParaRPr lang="en-IN" dirty="0"/>
          </a:p>
        </p:txBody>
      </p:sp>
      <p:sp>
        <p:nvSpPr>
          <p:cNvPr id="5" name="Text Placeholder 4">
            <a:extLst>
              <a:ext uri="{FF2B5EF4-FFF2-40B4-BE49-F238E27FC236}">
                <a16:creationId xmlns:a16="http://schemas.microsoft.com/office/drawing/2014/main" id="{3A7669BC-822F-4425-9C25-A3786397A3AB}"/>
              </a:ext>
            </a:extLst>
          </p:cNvPr>
          <p:cNvSpPr txBox="1">
            <a:spLocks/>
          </p:cNvSpPr>
          <p:nvPr/>
        </p:nvSpPr>
        <p:spPr>
          <a:xfrm>
            <a:off x="838200" y="798491"/>
            <a:ext cx="10512424" cy="12206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On this page, users can see how many bookings are there for a particular user. Here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different tabs </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are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available</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where users can see what is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pending</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and what is done by using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badge notification </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or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red circle </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on each tab which how many are pending? If journey is completed then that thing will be shown on completed tab. Here user can </a:t>
            </a:r>
            <a:r>
              <a:rPr lang="en-US" sz="1800" u="sng"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edit or cancel</a:t>
            </a:r>
            <a:r>
              <a:rPr lang="en-US"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there booking if the user wants</a:t>
            </a:r>
            <a:endParaRPr lang="en-IN" sz="18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C213DEA4-7628-4DB4-856F-B4F35BF5557F}"/>
              </a:ext>
            </a:extLst>
          </p:cNvPr>
          <p:cNvPicPr>
            <a:picLocks noGrp="1" noChangeAspect="1"/>
          </p:cNvPicPr>
          <p:nvPr>
            <p:ph idx="1"/>
          </p:nvPr>
        </p:nvPicPr>
        <p:blipFill>
          <a:blip r:embed="rId2"/>
          <a:stretch>
            <a:fillRect/>
          </a:stretch>
        </p:blipFill>
        <p:spPr>
          <a:xfrm>
            <a:off x="838200" y="2249487"/>
            <a:ext cx="10512424" cy="3810021"/>
          </a:xfrm>
        </p:spPr>
      </p:pic>
    </p:spTree>
    <p:extLst>
      <p:ext uri="{BB962C8B-B14F-4D97-AF65-F5344CB8AC3E}">
        <p14:creationId xmlns:p14="http://schemas.microsoft.com/office/powerpoint/2010/main" val="287669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9A36-8E78-49D7-8B50-60C642B1BA04}"/>
              </a:ext>
            </a:extLst>
          </p:cNvPr>
          <p:cNvSpPr>
            <a:spLocks noGrp="1"/>
          </p:cNvSpPr>
          <p:nvPr>
            <p:ph type="title"/>
          </p:nvPr>
        </p:nvSpPr>
        <p:spPr>
          <a:xfrm>
            <a:off x="838200" y="365126"/>
            <a:ext cx="10512424" cy="626548"/>
          </a:xfrm>
        </p:spPr>
        <p:txBody>
          <a:bodyPr>
            <a:normAutofit/>
          </a:bodyPr>
          <a:lstStyle/>
          <a:p>
            <a:pPr algn="ctr"/>
            <a:r>
              <a:rPr lang="en-US" dirty="0"/>
              <a:t>Detail page</a:t>
            </a:r>
            <a:endParaRPr lang="en-IN" dirty="0"/>
          </a:p>
        </p:txBody>
      </p:sp>
      <p:sp>
        <p:nvSpPr>
          <p:cNvPr id="5" name="Text Placeholder 4">
            <a:extLst>
              <a:ext uri="{FF2B5EF4-FFF2-40B4-BE49-F238E27FC236}">
                <a16:creationId xmlns:a16="http://schemas.microsoft.com/office/drawing/2014/main" id="{FAC21BC3-718F-4792-9CB4-73B91C8CA9A4}"/>
              </a:ext>
            </a:extLst>
          </p:cNvPr>
          <p:cNvSpPr txBox="1">
            <a:spLocks/>
          </p:cNvSpPr>
          <p:nvPr/>
        </p:nvSpPr>
        <p:spPr>
          <a:xfrm>
            <a:off x="838200" y="991673"/>
            <a:ext cx="10512424" cy="45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24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On this page, users can see details of a particular booking</a:t>
            </a:r>
            <a:endParaRPr lang="en-IN" sz="24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C046D9EC-F690-41EE-B1F1-DC373965F510}"/>
              </a:ext>
            </a:extLst>
          </p:cNvPr>
          <p:cNvPicPr>
            <a:picLocks noGrp="1" noChangeAspect="1"/>
          </p:cNvPicPr>
          <p:nvPr>
            <p:ph idx="1"/>
          </p:nvPr>
        </p:nvPicPr>
        <p:blipFill>
          <a:blip r:embed="rId2"/>
          <a:stretch>
            <a:fillRect/>
          </a:stretch>
        </p:blipFill>
        <p:spPr>
          <a:xfrm>
            <a:off x="838200" y="1937982"/>
            <a:ext cx="10512424" cy="4258102"/>
          </a:xfrm>
        </p:spPr>
      </p:pic>
    </p:spTree>
    <p:extLst>
      <p:ext uri="{BB962C8B-B14F-4D97-AF65-F5344CB8AC3E}">
        <p14:creationId xmlns:p14="http://schemas.microsoft.com/office/powerpoint/2010/main" val="1719589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2CC9-3759-40E0-822B-BE8F4DDCA976}"/>
              </a:ext>
            </a:extLst>
          </p:cNvPr>
          <p:cNvSpPr>
            <a:spLocks noGrp="1"/>
          </p:cNvSpPr>
          <p:nvPr>
            <p:ph type="title"/>
          </p:nvPr>
        </p:nvSpPr>
        <p:spPr>
          <a:xfrm>
            <a:off x="1141413" y="618518"/>
            <a:ext cx="9905998" cy="746258"/>
          </a:xfrm>
        </p:spPr>
        <p:txBody>
          <a:bodyPr/>
          <a:lstStyle/>
          <a:p>
            <a:pPr algn="ctr"/>
            <a:r>
              <a:rPr lang="en-US" dirty="0"/>
              <a:t>Detail page </a:t>
            </a:r>
            <a:endParaRPr lang="en-IN" dirty="0"/>
          </a:p>
        </p:txBody>
      </p:sp>
      <p:pic>
        <p:nvPicPr>
          <p:cNvPr id="5" name="Content Placeholder 4">
            <a:extLst>
              <a:ext uri="{FF2B5EF4-FFF2-40B4-BE49-F238E27FC236}">
                <a16:creationId xmlns:a16="http://schemas.microsoft.com/office/drawing/2014/main" id="{03C6C827-AFE2-4981-850D-109E01155DFC}"/>
              </a:ext>
            </a:extLst>
          </p:cNvPr>
          <p:cNvPicPr>
            <a:picLocks noGrp="1" noChangeAspect="1"/>
          </p:cNvPicPr>
          <p:nvPr>
            <p:ph idx="1"/>
          </p:nvPr>
        </p:nvPicPr>
        <p:blipFill rotWithShape="1">
          <a:blip r:embed="rId2"/>
          <a:srcRect b="32112"/>
          <a:stretch/>
        </p:blipFill>
        <p:spPr>
          <a:xfrm>
            <a:off x="1141413" y="2249488"/>
            <a:ext cx="9905997" cy="3989994"/>
          </a:xfrm>
        </p:spPr>
      </p:pic>
      <p:sp>
        <p:nvSpPr>
          <p:cNvPr id="7" name="Text Placeholder 4">
            <a:extLst>
              <a:ext uri="{FF2B5EF4-FFF2-40B4-BE49-F238E27FC236}">
                <a16:creationId xmlns:a16="http://schemas.microsoft.com/office/drawing/2014/main" id="{18760958-5A03-4ED1-BEE0-CDCD58508D45}"/>
              </a:ext>
            </a:extLst>
          </p:cNvPr>
          <p:cNvSpPr txBox="1">
            <a:spLocks/>
          </p:cNvSpPr>
          <p:nvPr/>
        </p:nvSpPr>
        <p:spPr>
          <a:xfrm>
            <a:off x="1141412" y="1356370"/>
            <a:ext cx="9905998" cy="89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24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On this page, users can see details of a particular booking if the journey is completed and payment is also completed.</a:t>
            </a:r>
            <a:endParaRPr lang="en-IN" sz="2400" dirty="0">
              <a:ln w="0"/>
              <a:solidFill>
                <a:schemeClr val="tx2"/>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7574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2BA7-A4AE-4984-8F0A-110388AC8578}"/>
              </a:ext>
            </a:extLst>
          </p:cNvPr>
          <p:cNvSpPr>
            <a:spLocks noGrp="1"/>
          </p:cNvSpPr>
          <p:nvPr>
            <p:ph type="title"/>
          </p:nvPr>
        </p:nvSpPr>
        <p:spPr>
          <a:xfrm>
            <a:off x="1397247" y="618518"/>
            <a:ext cx="9065475" cy="1478570"/>
          </a:xfrm>
        </p:spPr>
        <p:txBody>
          <a:bodyPr/>
          <a:lstStyle/>
          <a:p>
            <a:pPr algn="ctr"/>
            <a:r>
              <a:rPr lang="en-US" dirty="0"/>
              <a:t>About us and Contact us page</a:t>
            </a:r>
            <a:endParaRPr lang="en-IN" dirty="0"/>
          </a:p>
        </p:txBody>
      </p:sp>
      <p:pic>
        <p:nvPicPr>
          <p:cNvPr id="9" name="Content Placeholder 8">
            <a:extLst>
              <a:ext uri="{FF2B5EF4-FFF2-40B4-BE49-F238E27FC236}">
                <a16:creationId xmlns:a16="http://schemas.microsoft.com/office/drawing/2014/main" id="{F90A6B82-D970-412B-94ED-0AFD469E18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7245" y="2249488"/>
            <a:ext cx="4366722" cy="3541712"/>
          </a:xfrm>
          <a:prstGeom prst="rect">
            <a:avLst/>
          </a:prstGeom>
          <a:ln>
            <a:noFill/>
          </a:ln>
          <a:effectLst>
            <a:outerShdw blurRad="190500" algn="tl" rotWithShape="0">
              <a:srgbClr val="000000">
                <a:alpha val="70000"/>
              </a:srgbClr>
            </a:outerShdw>
          </a:effectLst>
        </p:spPr>
      </p:pic>
      <p:pic>
        <p:nvPicPr>
          <p:cNvPr id="11" name="Content Placeholder 10">
            <a:extLst>
              <a:ext uri="{FF2B5EF4-FFF2-40B4-BE49-F238E27FC236}">
                <a16:creationId xmlns:a16="http://schemas.microsoft.com/office/drawing/2014/main" id="{C020956B-3E2C-443D-9D13-254D5EAD0D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1" y="2249488"/>
            <a:ext cx="4366721" cy="3541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409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8A818F-E87D-4942-B15B-9E8CA75720F0}"/>
              </a:ext>
            </a:extLst>
          </p:cNvPr>
          <p:cNvSpPr>
            <a:spLocks noGrp="1"/>
          </p:cNvSpPr>
          <p:nvPr>
            <p:ph type="title"/>
          </p:nvPr>
        </p:nvSpPr>
        <p:spPr/>
        <p:txBody>
          <a:bodyPr anchor="ctr">
            <a:normAutofit/>
          </a:bodyPr>
          <a:lstStyle/>
          <a:p>
            <a:pPr algn="ctr"/>
            <a:r>
              <a:rPr lang="en-US" sz="2800" dirty="0"/>
              <a:t>Home page in Tablet</a:t>
            </a:r>
            <a:endParaRPr lang="en-IN" sz="2800" dirty="0"/>
          </a:p>
        </p:txBody>
      </p:sp>
      <p:pic>
        <p:nvPicPr>
          <p:cNvPr id="8" name="Content Placeholder 7">
            <a:extLst>
              <a:ext uri="{FF2B5EF4-FFF2-40B4-BE49-F238E27FC236}">
                <a16:creationId xmlns:a16="http://schemas.microsoft.com/office/drawing/2014/main" id="{9271CA99-DFE8-47C6-8997-085BCED9DA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5634" y="592138"/>
            <a:ext cx="5712344" cy="5199062"/>
          </a:xfrm>
          <a:prstGeom prst="rect">
            <a:avLst/>
          </a:prstGeom>
          <a:ln>
            <a:noFill/>
          </a:ln>
          <a:effectLst>
            <a:outerShdw blurRad="190500" algn="tl" rotWithShape="0">
              <a:srgbClr val="000000">
                <a:alpha val="70000"/>
              </a:srgbClr>
            </a:outerShdw>
          </a:effectLst>
        </p:spPr>
      </p:pic>
      <p:sp>
        <p:nvSpPr>
          <p:cNvPr id="12" name="Text Placeholder 11">
            <a:extLst>
              <a:ext uri="{FF2B5EF4-FFF2-40B4-BE49-F238E27FC236}">
                <a16:creationId xmlns:a16="http://schemas.microsoft.com/office/drawing/2014/main" id="{6A8AE5EB-CD96-4416-8265-DDA84DC1A533}"/>
              </a:ext>
            </a:extLst>
          </p:cNvPr>
          <p:cNvSpPr>
            <a:spLocks noGrp="1"/>
          </p:cNvSpPr>
          <p:nvPr>
            <p:ph type="body" sz="half" idx="2"/>
          </p:nvPr>
        </p:nvSpPr>
        <p:spPr/>
        <p:txBody>
          <a:bodyPr anchor="t"/>
          <a:lstStyle/>
          <a:p>
            <a:pPr algn="just"/>
            <a:r>
              <a:rPr lang="en-US" dirty="0">
                <a:solidFill>
                  <a:schemeClr val="tx2"/>
                </a:solidFill>
              </a:rPr>
              <a:t>Car Rental Portal can also viewed in Tablet mode for home page.</a:t>
            </a:r>
          </a:p>
          <a:p>
            <a:pPr algn="just"/>
            <a:r>
              <a:rPr lang="en-US" dirty="0">
                <a:solidFill>
                  <a:schemeClr val="tx2"/>
                </a:solidFill>
              </a:rPr>
              <a:t>When width is less than 700 pixel then the  Side navigation goes to top.</a:t>
            </a:r>
          </a:p>
          <a:p>
            <a:pPr algn="just"/>
            <a:r>
              <a:rPr lang="en-US" dirty="0">
                <a:solidFill>
                  <a:schemeClr val="tx2"/>
                </a:solidFill>
              </a:rPr>
              <a:t>And other content gets adjusted accordingly.</a:t>
            </a:r>
            <a:endParaRPr lang="en-IN" dirty="0">
              <a:solidFill>
                <a:schemeClr val="tx2"/>
              </a:solidFill>
            </a:endParaRPr>
          </a:p>
        </p:txBody>
      </p:sp>
    </p:spTree>
    <p:extLst>
      <p:ext uri="{BB962C8B-B14F-4D97-AF65-F5344CB8AC3E}">
        <p14:creationId xmlns:p14="http://schemas.microsoft.com/office/powerpoint/2010/main" val="324173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6638-2A9B-44D9-ADD6-3190EE747D0F}"/>
              </a:ext>
            </a:extLst>
          </p:cNvPr>
          <p:cNvSpPr>
            <a:spLocks noGrp="1"/>
          </p:cNvSpPr>
          <p:nvPr>
            <p:ph type="title"/>
          </p:nvPr>
        </p:nvSpPr>
        <p:spPr/>
        <p:txBody>
          <a:bodyPr anchor="ctr">
            <a:normAutofit/>
          </a:bodyPr>
          <a:lstStyle/>
          <a:p>
            <a:pPr algn="ctr"/>
            <a:r>
              <a:rPr lang="en-US" sz="2800" dirty="0"/>
              <a:t>Home page in  mobile devices</a:t>
            </a:r>
            <a:endParaRPr lang="en-IN" sz="2800" dirty="0"/>
          </a:p>
        </p:txBody>
      </p:sp>
      <p:pic>
        <p:nvPicPr>
          <p:cNvPr id="6" name="Content Placeholder 5">
            <a:extLst>
              <a:ext uri="{FF2B5EF4-FFF2-40B4-BE49-F238E27FC236}">
                <a16:creationId xmlns:a16="http://schemas.microsoft.com/office/drawing/2014/main" id="{519DC1C5-5BCD-48BB-9179-38F5116C2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14339"/>
            <a:ext cx="3378200" cy="6353201"/>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D9D85337-B8D0-401B-80A9-28D1DBA85558}"/>
              </a:ext>
            </a:extLst>
          </p:cNvPr>
          <p:cNvSpPr>
            <a:spLocks noGrp="1"/>
          </p:cNvSpPr>
          <p:nvPr>
            <p:ph type="body" sz="half" idx="2"/>
          </p:nvPr>
        </p:nvSpPr>
        <p:spPr/>
        <p:txBody>
          <a:bodyPr/>
          <a:lstStyle/>
          <a:p>
            <a:pPr algn="just"/>
            <a:r>
              <a:rPr lang="en-US" dirty="0">
                <a:solidFill>
                  <a:schemeClr val="tx2"/>
                </a:solidFill>
              </a:rPr>
              <a:t>Car rental portal can also be viewed in mobile devices.</a:t>
            </a:r>
          </a:p>
          <a:p>
            <a:pPr algn="just"/>
            <a:r>
              <a:rPr lang="en-IN" dirty="0">
                <a:solidFill>
                  <a:schemeClr val="tx2"/>
                </a:solidFill>
              </a:rPr>
              <a:t>When width is less than 400 pixel the side navigation adjust it self in a list format.</a:t>
            </a:r>
          </a:p>
          <a:p>
            <a:pPr algn="just"/>
            <a:r>
              <a:rPr lang="en-US" dirty="0">
                <a:solidFill>
                  <a:schemeClr val="tx2"/>
                </a:solidFill>
              </a:rPr>
              <a:t>And other content get adjusted accordingly.</a:t>
            </a:r>
            <a:endParaRPr lang="en-IN" dirty="0">
              <a:solidFill>
                <a:schemeClr val="tx2"/>
              </a:solidFill>
            </a:endParaRPr>
          </a:p>
        </p:txBody>
      </p:sp>
    </p:spTree>
    <p:extLst>
      <p:ext uri="{BB962C8B-B14F-4D97-AF65-F5344CB8AC3E}">
        <p14:creationId xmlns:p14="http://schemas.microsoft.com/office/powerpoint/2010/main" val="2259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912D-FA20-4728-B379-8AA6D27A2640}"/>
              </a:ext>
            </a:extLst>
          </p:cNvPr>
          <p:cNvSpPr>
            <a:spLocks noGrp="1"/>
          </p:cNvSpPr>
          <p:nvPr>
            <p:ph type="title"/>
          </p:nvPr>
        </p:nvSpPr>
        <p:spPr/>
        <p:txBody>
          <a:bodyPr/>
          <a:lstStyle/>
          <a:p>
            <a:pPr algn="ctr"/>
            <a:r>
              <a:rPr lang="en-US" dirty="0"/>
              <a:t>Acknowledgment</a:t>
            </a:r>
            <a:endParaRPr lang="en-IN" dirty="0"/>
          </a:p>
        </p:txBody>
      </p:sp>
      <p:sp>
        <p:nvSpPr>
          <p:cNvPr id="3" name="Content Placeholder 2">
            <a:extLst>
              <a:ext uri="{FF2B5EF4-FFF2-40B4-BE49-F238E27FC236}">
                <a16:creationId xmlns:a16="http://schemas.microsoft.com/office/drawing/2014/main" id="{A4C20E8E-6B8A-4C5A-8F36-55602B8E32F6}"/>
              </a:ext>
            </a:extLst>
          </p:cNvPr>
          <p:cNvSpPr>
            <a:spLocks noGrp="1"/>
          </p:cNvSpPr>
          <p:nvPr>
            <p:ph idx="1"/>
          </p:nvPr>
        </p:nvSpPr>
        <p:spPr/>
        <p:txBody>
          <a:bodyPr>
            <a:normAutofit fontScale="85000" lnSpcReduction="10000"/>
          </a:bodyPr>
          <a:lstStyle/>
          <a:p>
            <a:pPr marL="0" indent="0" algn="just">
              <a:spcBef>
                <a:spcPts val="0"/>
              </a:spcBef>
              <a:buNone/>
            </a:pPr>
            <a:r>
              <a:rPr lang="en-US" sz="2000" dirty="0">
                <a:solidFill>
                  <a:schemeClr val="tx2"/>
                </a:solidFill>
              </a:rPr>
              <a:t>The development of a project needs good support from many people.</a:t>
            </a:r>
          </a:p>
          <a:p>
            <a:pPr marL="0" indent="0" algn="just">
              <a:spcBef>
                <a:spcPts val="0"/>
              </a:spcBef>
              <a:buNone/>
            </a:pPr>
            <a:endParaRPr lang="en-US" sz="2000" dirty="0">
              <a:solidFill>
                <a:schemeClr val="tx2"/>
              </a:solidFill>
            </a:endParaRPr>
          </a:p>
          <a:p>
            <a:pPr marL="0" indent="0" algn="just">
              <a:spcBef>
                <a:spcPts val="0"/>
              </a:spcBef>
              <a:buNone/>
            </a:pPr>
            <a:r>
              <a:rPr lang="en-US" sz="2000" dirty="0">
                <a:solidFill>
                  <a:schemeClr val="tx2"/>
                </a:solidFill>
              </a:rPr>
              <a:t>We agreed that the project guide is competitive. We thank our project guide to be competitive. We thank our project guide Prof. Shrutkirti Shelar &amp; others supporting teachers who have done a lot to keep this project systematically and on schedule.</a:t>
            </a:r>
          </a:p>
          <a:p>
            <a:pPr marL="0" indent="0" algn="just">
              <a:spcBef>
                <a:spcPts val="0"/>
              </a:spcBef>
              <a:buNone/>
            </a:pPr>
            <a:endParaRPr lang="en-US" sz="2000" dirty="0">
              <a:solidFill>
                <a:schemeClr val="tx2"/>
              </a:solidFill>
            </a:endParaRPr>
          </a:p>
          <a:p>
            <a:pPr marL="0" indent="0" algn="just">
              <a:spcBef>
                <a:spcPts val="0"/>
              </a:spcBef>
              <a:buNone/>
            </a:pPr>
            <a:r>
              <a:rPr lang="en-US" sz="2000" dirty="0">
                <a:solidFill>
                  <a:schemeClr val="tx2"/>
                </a:solidFill>
              </a:rPr>
              <a:t>We are Thanks to Prof. Kiran Gurbani(H. O. D). The Head of the Computer Science Department of R. K. </a:t>
            </a:r>
            <a:r>
              <a:rPr lang="en-US" sz="2000" dirty="0" err="1">
                <a:solidFill>
                  <a:schemeClr val="tx2"/>
                </a:solidFill>
              </a:rPr>
              <a:t>Talreja</a:t>
            </a:r>
            <a:r>
              <a:rPr lang="en-US" sz="2000" dirty="0">
                <a:solidFill>
                  <a:schemeClr val="tx2"/>
                </a:solidFill>
              </a:rPr>
              <a:t> College, Ulhasnagar-3 for supports for completing our project.</a:t>
            </a:r>
          </a:p>
          <a:p>
            <a:pPr marL="0" indent="0" algn="just">
              <a:spcBef>
                <a:spcPts val="0"/>
              </a:spcBef>
              <a:buNone/>
            </a:pPr>
            <a:endParaRPr lang="en-US" sz="2000" dirty="0">
              <a:solidFill>
                <a:schemeClr val="tx2"/>
              </a:solidFill>
            </a:endParaRPr>
          </a:p>
          <a:p>
            <a:pPr marL="0" indent="0" algn="just">
              <a:spcBef>
                <a:spcPts val="0"/>
              </a:spcBef>
              <a:buNone/>
            </a:pPr>
            <a:r>
              <a:rPr lang="en-US" sz="2000" dirty="0">
                <a:solidFill>
                  <a:schemeClr val="tx2"/>
                </a:solidFill>
              </a:rPr>
              <a:t>And, at last, my sincere thanks to my colleagues for their Moral support during our project. We are also thankful to every person who involved us in the project; their encouragement and support enabled the project to materialize and contributed to its success.</a:t>
            </a:r>
          </a:p>
        </p:txBody>
      </p:sp>
    </p:spTree>
    <p:extLst>
      <p:ext uri="{BB962C8B-B14F-4D97-AF65-F5344CB8AC3E}">
        <p14:creationId xmlns:p14="http://schemas.microsoft.com/office/powerpoint/2010/main" val="4076484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ED27-EC3B-45F9-9157-1A1D7E5CFE0F}"/>
              </a:ext>
            </a:extLst>
          </p:cNvPr>
          <p:cNvSpPr>
            <a:spLocks noGrp="1"/>
          </p:cNvSpPr>
          <p:nvPr>
            <p:ph type="title"/>
          </p:nvPr>
        </p:nvSpPr>
        <p:spPr/>
        <p:txBody>
          <a:bodyPr anchor="ctr"/>
          <a:lstStyle/>
          <a:p>
            <a:pPr algn="ctr"/>
            <a:r>
              <a:rPr lang="en-US" dirty="0"/>
              <a:t>All cars page in tablet mode</a:t>
            </a:r>
            <a:endParaRPr lang="en-IN" dirty="0"/>
          </a:p>
        </p:txBody>
      </p:sp>
      <p:pic>
        <p:nvPicPr>
          <p:cNvPr id="6" name="Content Placeholder 5">
            <a:extLst>
              <a:ext uri="{FF2B5EF4-FFF2-40B4-BE49-F238E27FC236}">
                <a16:creationId xmlns:a16="http://schemas.microsoft.com/office/drawing/2014/main" id="{6D5DD360-EA4D-4335-B301-8F0847DA3A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939"/>
          <a:stretch/>
        </p:blipFill>
        <p:spPr>
          <a:xfrm>
            <a:off x="5545015" y="858838"/>
            <a:ext cx="5500280" cy="4932362"/>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F69E9D52-3D5A-4C0F-B9E2-84654D34A747}"/>
              </a:ext>
            </a:extLst>
          </p:cNvPr>
          <p:cNvSpPr>
            <a:spLocks noGrp="1"/>
          </p:cNvSpPr>
          <p:nvPr>
            <p:ph type="body" sz="half" idx="2"/>
          </p:nvPr>
        </p:nvSpPr>
        <p:spPr/>
        <p:txBody>
          <a:bodyPr/>
          <a:lstStyle/>
          <a:p>
            <a:pPr algn="just"/>
            <a:r>
              <a:rPr lang="en-US" dirty="0">
                <a:solidFill>
                  <a:schemeClr val="tx2"/>
                </a:solidFill>
              </a:rPr>
              <a:t>On this page, three columns are adjusted in 2 columns.</a:t>
            </a:r>
          </a:p>
          <a:p>
            <a:pPr algn="just"/>
            <a:r>
              <a:rPr lang="en-US" dirty="0">
                <a:solidFill>
                  <a:schemeClr val="tx2"/>
                </a:solidFill>
              </a:rPr>
              <a:t>And car navigation is also adjusted accordingly.</a:t>
            </a:r>
            <a:endParaRPr lang="en-IN" dirty="0">
              <a:solidFill>
                <a:schemeClr val="tx2"/>
              </a:solidFill>
            </a:endParaRPr>
          </a:p>
        </p:txBody>
      </p:sp>
    </p:spTree>
    <p:extLst>
      <p:ext uri="{BB962C8B-B14F-4D97-AF65-F5344CB8AC3E}">
        <p14:creationId xmlns:p14="http://schemas.microsoft.com/office/powerpoint/2010/main" val="3855000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D349-A54A-4E0A-9289-3805F95583A1}"/>
              </a:ext>
            </a:extLst>
          </p:cNvPr>
          <p:cNvSpPr>
            <a:spLocks noGrp="1"/>
          </p:cNvSpPr>
          <p:nvPr>
            <p:ph type="title"/>
          </p:nvPr>
        </p:nvSpPr>
        <p:spPr/>
        <p:txBody>
          <a:bodyPr anchor="ctr"/>
          <a:lstStyle/>
          <a:p>
            <a:pPr algn="ctr"/>
            <a:r>
              <a:rPr lang="en-US" dirty="0"/>
              <a:t>All cars page in mobile mode</a:t>
            </a:r>
            <a:endParaRPr lang="en-IN" dirty="0"/>
          </a:p>
        </p:txBody>
      </p:sp>
      <p:pic>
        <p:nvPicPr>
          <p:cNvPr id="6" name="Content Placeholder 5">
            <a:extLst>
              <a:ext uri="{FF2B5EF4-FFF2-40B4-BE49-F238E27FC236}">
                <a16:creationId xmlns:a16="http://schemas.microsoft.com/office/drawing/2014/main" id="{F191D8B3-604F-4B2D-8EDA-C0683B214B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2424"/>
          <a:stretch/>
        </p:blipFill>
        <p:spPr>
          <a:xfrm>
            <a:off x="6223381" y="609603"/>
            <a:ext cx="3201081" cy="5479189"/>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51649A26-11B3-4A2D-81A2-55F5DCC0AA9B}"/>
              </a:ext>
            </a:extLst>
          </p:cNvPr>
          <p:cNvSpPr>
            <a:spLocks noGrp="1"/>
          </p:cNvSpPr>
          <p:nvPr>
            <p:ph type="body" sz="half" idx="2"/>
          </p:nvPr>
        </p:nvSpPr>
        <p:spPr/>
        <p:txBody>
          <a:bodyPr/>
          <a:lstStyle/>
          <a:p>
            <a:pPr algn="just"/>
            <a:r>
              <a:rPr lang="en-US" dirty="0">
                <a:solidFill>
                  <a:schemeClr val="tx2"/>
                </a:solidFill>
              </a:rPr>
              <a:t>On this page, three columns are adjusted it self in one </a:t>
            </a:r>
            <a:r>
              <a:rPr lang="en-US">
                <a:solidFill>
                  <a:schemeClr val="tx2"/>
                </a:solidFill>
              </a:rPr>
              <a:t>column.</a:t>
            </a:r>
            <a:endParaRPr lang="en-US" dirty="0">
              <a:solidFill>
                <a:schemeClr val="tx2"/>
              </a:solidFill>
            </a:endParaRPr>
          </a:p>
          <a:p>
            <a:pPr algn="just"/>
            <a:r>
              <a:rPr lang="en-IN" dirty="0">
                <a:solidFill>
                  <a:schemeClr val="tx2"/>
                </a:solidFill>
              </a:rPr>
              <a:t>Side navigation, car  navigation is also adjusted accordingly.</a:t>
            </a:r>
          </a:p>
        </p:txBody>
      </p:sp>
    </p:spTree>
    <p:extLst>
      <p:ext uri="{BB962C8B-B14F-4D97-AF65-F5344CB8AC3E}">
        <p14:creationId xmlns:p14="http://schemas.microsoft.com/office/powerpoint/2010/main" val="16974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6B049-7970-4BC9-860D-1A0B3FBDF34F}"/>
              </a:ext>
            </a:extLst>
          </p:cNvPr>
          <p:cNvSpPr>
            <a:spLocks noGrp="1"/>
          </p:cNvSpPr>
          <p:nvPr>
            <p:ph type="title"/>
          </p:nvPr>
        </p:nvSpPr>
        <p:spPr/>
        <p:txBody>
          <a:bodyPr/>
          <a:lstStyle/>
          <a:p>
            <a:pPr algn="ctr"/>
            <a:r>
              <a:rPr lang="en-US" dirty="0"/>
              <a:t>Admin Login</a:t>
            </a:r>
            <a:endParaRPr lang="en-IN" dirty="0"/>
          </a:p>
        </p:txBody>
      </p:sp>
      <p:pic>
        <p:nvPicPr>
          <p:cNvPr id="12" name="Content Placeholder 11">
            <a:extLst>
              <a:ext uri="{FF2B5EF4-FFF2-40B4-BE49-F238E27FC236}">
                <a16:creationId xmlns:a16="http://schemas.microsoft.com/office/drawing/2014/main" id="{EB941358-988C-45C4-BF19-06013D84D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3039" y="805325"/>
            <a:ext cx="5077534" cy="4772691"/>
          </a:xfrm>
          <a:prstGeom prst="rect">
            <a:avLst/>
          </a:prstGeom>
          <a:ln>
            <a:noFill/>
          </a:ln>
          <a:effectLst>
            <a:outerShdw blurRad="190500" algn="tl" rotWithShape="0">
              <a:srgbClr val="000000">
                <a:alpha val="70000"/>
              </a:srgbClr>
            </a:outerShdw>
          </a:effectLst>
        </p:spPr>
      </p:pic>
      <p:sp>
        <p:nvSpPr>
          <p:cNvPr id="13" name="Text Placeholder 12">
            <a:extLst>
              <a:ext uri="{FF2B5EF4-FFF2-40B4-BE49-F238E27FC236}">
                <a16:creationId xmlns:a16="http://schemas.microsoft.com/office/drawing/2014/main" id="{D0E62F4C-DD28-4320-83AB-150D9F552C6D}"/>
              </a:ext>
            </a:extLst>
          </p:cNvPr>
          <p:cNvSpPr>
            <a:spLocks noGrp="1"/>
          </p:cNvSpPr>
          <p:nvPr>
            <p:ph type="body" sz="half" idx="2"/>
          </p:nvPr>
        </p:nvSpPr>
        <p:spPr/>
        <p:txBody>
          <a:bodyPr/>
          <a:lstStyle/>
          <a:p>
            <a:pPr algn="ctr"/>
            <a:r>
              <a:rPr lang="en-US" dirty="0">
                <a:solidFill>
                  <a:schemeClr val="tx2"/>
                </a:solidFill>
              </a:rPr>
              <a:t>On this page, admin can login and see all the booking and control it.</a:t>
            </a:r>
            <a:endParaRPr lang="en-IN" dirty="0">
              <a:solidFill>
                <a:schemeClr val="tx2"/>
              </a:solidFill>
            </a:endParaRPr>
          </a:p>
        </p:txBody>
      </p:sp>
    </p:spTree>
    <p:extLst>
      <p:ext uri="{BB962C8B-B14F-4D97-AF65-F5344CB8AC3E}">
        <p14:creationId xmlns:p14="http://schemas.microsoft.com/office/powerpoint/2010/main" val="1027386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EED6-2A3D-4653-ABFC-E2DA7C78196E}"/>
              </a:ext>
            </a:extLst>
          </p:cNvPr>
          <p:cNvSpPr>
            <a:spLocks noGrp="1"/>
          </p:cNvSpPr>
          <p:nvPr>
            <p:ph type="title"/>
          </p:nvPr>
        </p:nvSpPr>
        <p:spPr>
          <a:xfrm>
            <a:off x="1244436" y="618520"/>
            <a:ext cx="9699954" cy="540581"/>
          </a:xfrm>
        </p:spPr>
        <p:txBody>
          <a:bodyPr>
            <a:normAutofit fontScale="90000"/>
          </a:bodyPr>
          <a:lstStyle/>
          <a:p>
            <a:pPr algn="ctr"/>
            <a:r>
              <a:rPr lang="en-US" dirty="0"/>
              <a:t>Booking list page</a:t>
            </a:r>
            <a:endParaRPr lang="en-IN" dirty="0"/>
          </a:p>
        </p:txBody>
      </p:sp>
      <p:pic>
        <p:nvPicPr>
          <p:cNvPr id="15" name="Content Placeholder 14">
            <a:extLst>
              <a:ext uri="{FF2B5EF4-FFF2-40B4-BE49-F238E27FC236}">
                <a16:creationId xmlns:a16="http://schemas.microsoft.com/office/drawing/2014/main" id="{D1B3DFA9-1256-4378-99B6-22253C9C7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436" y="2697770"/>
            <a:ext cx="9699954" cy="3541712"/>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5BEEF548-C139-4BE7-B5DB-06F38E91875E}"/>
              </a:ext>
            </a:extLst>
          </p:cNvPr>
          <p:cNvSpPr txBox="1">
            <a:spLocks/>
          </p:cNvSpPr>
          <p:nvPr/>
        </p:nvSpPr>
        <p:spPr>
          <a:xfrm>
            <a:off x="1244436" y="1159101"/>
            <a:ext cx="9699954" cy="13350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dirty="0">
                <a:ln w="0"/>
                <a:solidFill>
                  <a:schemeClr val="tx2"/>
                </a:solidFill>
                <a:effectLst>
                  <a:outerShdw blurRad="38100" dist="19050" dir="2700000" algn="tl" rotWithShape="0">
                    <a:schemeClr val="dk1">
                      <a:alpha val="40000"/>
                    </a:schemeClr>
                  </a:outerShdw>
                </a:effectLst>
                <a:latin typeface="Century Gothic" panose="020B0502020202020204" pitchFamily="34" charset="0"/>
                <a:ea typeface="Calibri" panose="020F0502020204030204" pitchFamily="34" charset="0"/>
                <a:cs typeface="Times New Roman" panose="02020603050405020304" pitchFamily="18" charset="0"/>
              </a:rPr>
              <a:t>On this page, admin can see how many bookings are there by various users. Admin can confirm booking, assign driver, finish booking, and make bill. Booking date and time, requested date and time, returning date and time, driving type, driver id assign, car id assign, user payment status (yes or no), finished status, confirmation status, user name and booking id is shown on this page.</a:t>
            </a:r>
            <a:endParaRPr lang="en-IN" sz="1800" dirty="0">
              <a:ln w="0"/>
              <a:solidFill>
                <a:schemeClr val="tx2"/>
              </a:solidFill>
              <a:effectLst>
                <a:outerShdw blurRad="38100" dist="19050" dir="2700000" algn="tl" rotWithShape="0">
                  <a:schemeClr val="dk1">
                    <a:alpha val="40000"/>
                  </a:schemeClr>
                </a:outerShdw>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46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2E10749-9E83-4518-B8ED-2FF3A38FB997}"/>
              </a:ext>
            </a:extLst>
          </p:cNvPr>
          <p:cNvSpPr>
            <a:spLocks noGrp="1"/>
          </p:cNvSpPr>
          <p:nvPr>
            <p:ph type="title"/>
          </p:nvPr>
        </p:nvSpPr>
        <p:spPr>
          <a:xfrm>
            <a:off x="1141409" y="238259"/>
            <a:ext cx="9906001" cy="552850"/>
          </a:xfrm>
        </p:spPr>
        <p:txBody>
          <a:bodyPr>
            <a:normAutofit fontScale="90000"/>
          </a:bodyPr>
          <a:lstStyle/>
          <a:p>
            <a:pPr algn="ctr"/>
            <a:r>
              <a:rPr lang="en-US" dirty="0"/>
              <a:t>Confirm booking page</a:t>
            </a:r>
            <a:endParaRPr lang="en-IN" dirty="0"/>
          </a:p>
        </p:txBody>
      </p:sp>
      <p:sp>
        <p:nvSpPr>
          <p:cNvPr id="12" name="Text Placeholder 11">
            <a:extLst>
              <a:ext uri="{FF2B5EF4-FFF2-40B4-BE49-F238E27FC236}">
                <a16:creationId xmlns:a16="http://schemas.microsoft.com/office/drawing/2014/main" id="{C0F98E46-DE26-4929-9298-A92A10206800}"/>
              </a:ext>
            </a:extLst>
          </p:cNvPr>
          <p:cNvSpPr>
            <a:spLocks noGrp="1"/>
          </p:cNvSpPr>
          <p:nvPr>
            <p:ph type="body" idx="1"/>
          </p:nvPr>
        </p:nvSpPr>
        <p:spPr>
          <a:xfrm>
            <a:off x="1141409" y="791109"/>
            <a:ext cx="4875210" cy="823912"/>
          </a:xfrm>
        </p:spPr>
        <p:txBody>
          <a:bodyPr anchor="ctr">
            <a:normAutofit fontScale="92500" lnSpcReduction="20000"/>
          </a:bodyPr>
          <a:lstStyle/>
          <a:p>
            <a:pPr algn="ctr">
              <a:spcBef>
                <a:spcPts val="200"/>
              </a:spcBef>
            </a:pPr>
            <a:r>
              <a:rPr lang="en-US" cap="none" dirty="0">
                <a:ln w="0"/>
                <a:solidFill>
                  <a:schemeClr val="tx2"/>
                </a:solidFill>
                <a:effectLst>
                  <a:outerShdw blurRad="38100" dist="19050" dir="2700000" algn="tl" rotWithShape="0">
                    <a:schemeClr val="dk1">
                      <a:alpha val="40000"/>
                    </a:schemeClr>
                  </a:outerShdw>
                </a:effectLst>
              </a:rPr>
              <a:t>If user selects driver as driving type. Admin can see available driver and assign it to that booking</a:t>
            </a:r>
            <a:endParaRPr lang="en-IN" cap="none" dirty="0">
              <a:ln w="0"/>
              <a:solidFill>
                <a:schemeClr val="tx2"/>
              </a:solidFill>
              <a:effectLst>
                <a:outerShdw blurRad="38100" dist="19050" dir="2700000" algn="tl" rotWithShape="0">
                  <a:schemeClr val="dk1">
                    <a:alpha val="40000"/>
                  </a:schemeClr>
                </a:outerShdw>
              </a:effectLst>
            </a:endParaRPr>
          </a:p>
        </p:txBody>
      </p:sp>
      <p:pic>
        <p:nvPicPr>
          <p:cNvPr id="17" name="Content Placeholder 16">
            <a:extLst>
              <a:ext uri="{FF2B5EF4-FFF2-40B4-BE49-F238E27FC236}">
                <a16:creationId xmlns:a16="http://schemas.microsoft.com/office/drawing/2014/main" id="{7354AB41-D657-4FA2-9F63-C41CA8C279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1409" y="1615021"/>
            <a:ext cx="4872028" cy="5004720"/>
          </a:xfrm>
          <a:prstGeom prst="rect">
            <a:avLst/>
          </a:prstGeom>
          <a:ln>
            <a:noFill/>
          </a:ln>
          <a:effectLst>
            <a:outerShdw blurRad="190500" algn="tl" rotWithShape="0">
              <a:srgbClr val="000000">
                <a:alpha val="70000"/>
              </a:srgbClr>
            </a:outerShdw>
          </a:effectLst>
        </p:spPr>
      </p:pic>
      <p:sp>
        <p:nvSpPr>
          <p:cNvPr id="14" name="Text Placeholder 13">
            <a:extLst>
              <a:ext uri="{FF2B5EF4-FFF2-40B4-BE49-F238E27FC236}">
                <a16:creationId xmlns:a16="http://schemas.microsoft.com/office/drawing/2014/main" id="{59DBC9A9-2BE3-4343-9D9F-016283849390}"/>
              </a:ext>
            </a:extLst>
          </p:cNvPr>
          <p:cNvSpPr>
            <a:spLocks noGrp="1"/>
          </p:cNvSpPr>
          <p:nvPr>
            <p:ph type="body" sz="quarter" idx="3"/>
          </p:nvPr>
        </p:nvSpPr>
        <p:spPr>
          <a:xfrm>
            <a:off x="6172200" y="791109"/>
            <a:ext cx="4875210" cy="661984"/>
          </a:xfrm>
        </p:spPr>
        <p:txBody>
          <a:bodyPr anchor="ctr">
            <a:normAutofit fontScale="92500" lnSpcReduction="20000"/>
          </a:bodyPr>
          <a:lstStyle/>
          <a:p>
            <a:pPr algn="ctr">
              <a:spcBef>
                <a:spcPts val="200"/>
              </a:spcBef>
            </a:pPr>
            <a:r>
              <a:rPr lang="en-US" cap="none" dirty="0">
                <a:ln w="0"/>
                <a:solidFill>
                  <a:schemeClr val="tx2"/>
                </a:solidFill>
                <a:effectLst>
                  <a:outerShdw blurRad="38100" dist="19050" dir="2700000" algn="tl" rotWithShape="0">
                    <a:schemeClr val="dk1">
                      <a:alpha val="40000"/>
                    </a:schemeClr>
                  </a:outerShdw>
                </a:effectLst>
              </a:rPr>
              <a:t>If user selects self-driving as driving type. Here only confirmation is done.</a:t>
            </a:r>
            <a:endParaRPr lang="en-IN" cap="none" dirty="0">
              <a:ln w="0"/>
              <a:solidFill>
                <a:schemeClr val="tx2"/>
              </a:solidFill>
              <a:effectLst>
                <a:outerShdw blurRad="38100" dist="19050" dir="2700000" algn="tl" rotWithShape="0">
                  <a:schemeClr val="dk1">
                    <a:alpha val="40000"/>
                  </a:schemeClr>
                </a:outerShdw>
              </a:effectLst>
            </a:endParaRPr>
          </a:p>
        </p:txBody>
      </p:sp>
      <p:pic>
        <p:nvPicPr>
          <p:cNvPr id="23" name="Content Placeholder 22">
            <a:extLst>
              <a:ext uri="{FF2B5EF4-FFF2-40B4-BE49-F238E27FC236}">
                <a16:creationId xmlns:a16="http://schemas.microsoft.com/office/drawing/2014/main" id="{316222B2-55D4-4B5D-BC18-8363DD86D2B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382" y="1615021"/>
            <a:ext cx="4872028" cy="5004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4640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53103C-5A22-42D1-88C6-041650532B04}"/>
              </a:ext>
            </a:extLst>
          </p:cNvPr>
          <p:cNvSpPr>
            <a:spLocks noGrp="1"/>
          </p:cNvSpPr>
          <p:nvPr>
            <p:ph type="title"/>
          </p:nvPr>
        </p:nvSpPr>
        <p:spPr/>
        <p:txBody>
          <a:bodyPr/>
          <a:lstStyle/>
          <a:p>
            <a:pPr algn="ctr"/>
            <a:r>
              <a:rPr lang="en-US" dirty="0"/>
              <a:t>Make bill page</a:t>
            </a:r>
            <a:endParaRPr lang="en-IN" dirty="0"/>
          </a:p>
        </p:txBody>
      </p:sp>
      <p:pic>
        <p:nvPicPr>
          <p:cNvPr id="15" name="Content Placeholder 14">
            <a:extLst>
              <a:ext uri="{FF2B5EF4-FFF2-40B4-BE49-F238E27FC236}">
                <a16:creationId xmlns:a16="http://schemas.microsoft.com/office/drawing/2014/main" id="{9382F735-9BD4-49F2-9408-28773F5E5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0792" y="592138"/>
            <a:ext cx="3982033" cy="5199062"/>
          </a:xfrm>
          <a:prstGeom prst="rect">
            <a:avLst/>
          </a:prstGeom>
          <a:ln>
            <a:noFill/>
          </a:ln>
          <a:effectLst>
            <a:outerShdw blurRad="190500" algn="tl" rotWithShape="0">
              <a:srgbClr val="000000">
                <a:alpha val="70000"/>
              </a:srgbClr>
            </a:outerShdw>
          </a:effectLst>
        </p:spPr>
      </p:pic>
      <p:sp>
        <p:nvSpPr>
          <p:cNvPr id="9" name="Text Placeholder 8">
            <a:extLst>
              <a:ext uri="{FF2B5EF4-FFF2-40B4-BE49-F238E27FC236}">
                <a16:creationId xmlns:a16="http://schemas.microsoft.com/office/drawing/2014/main" id="{80CC4BCA-636A-406C-809E-F51C40F5B593}"/>
              </a:ext>
            </a:extLst>
          </p:cNvPr>
          <p:cNvSpPr>
            <a:spLocks noGrp="1"/>
          </p:cNvSpPr>
          <p:nvPr>
            <p:ph type="body" sz="half" idx="2"/>
          </p:nvPr>
        </p:nvSpPr>
        <p:spPr/>
        <p:txBody>
          <a:bodyPr/>
          <a:lstStyle/>
          <a:p>
            <a:pPr algn="just"/>
            <a:r>
              <a:rPr lang="en-US" dirty="0">
                <a:solidFill>
                  <a:schemeClr val="tx2"/>
                </a:solidFill>
              </a:rPr>
              <a:t>On this page, admin can create bill according to the cars Per Kilometer Price, total kilometers travelled, Fuel used and extra cost. All these saved in database. U</a:t>
            </a:r>
            <a:r>
              <a:rPr lang="en-IN" dirty="0">
                <a:solidFill>
                  <a:schemeClr val="tx2"/>
                </a:solidFill>
              </a:rPr>
              <a:t>ser can see the detail bill on detail page.</a:t>
            </a:r>
            <a:endParaRPr lang="en-US" dirty="0">
              <a:solidFill>
                <a:schemeClr val="tx2"/>
              </a:solidFill>
            </a:endParaRPr>
          </a:p>
        </p:txBody>
      </p:sp>
    </p:spTree>
    <p:extLst>
      <p:ext uri="{BB962C8B-B14F-4D97-AF65-F5344CB8AC3E}">
        <p14:creationId xmlns:p14="http://schemas.microsoft.com/office/powerpoint/2010/main" val="1764903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7E8-6358-43E1-BF46-522993C0EA73}"/>
              </a:ext>
            </a:extLst>
          </p:cNvPr>
          <p:cNvSpPr>
            <a:spLocks noGrp="1"/>
          </p:cNvSpPr>
          <p:nvPr>
            <p:ph type="title"/>
          </p:nvPr>
        </p:nvSpPr>
        <p:spPr>
          <a:xfrm>
            <a:off x="1146707" y="296214"/>
            <a:ext cx="3856037" cy="1639884"/>
          </a:xfrm>
        </p:spPr>
        <p:txBody>
          <a:bodyPr/>
          <a:lstStyle/>
          <a:p>
            <a:pPr algn="ctr"/>
            <a:r>
              <a:rPr lang="en-US" dirty="0"/>
              <a:t>Car list page</a:t>
            </a:r>
            <a:endParaRPr lang="en-IN" dirty="0"/>
          </a:p>
        </p:txBody>
      </p:sp>
      <p:pic>
        <p:nvPicPr>
          <p:cNvPr id="6" name="Content Placeholder 5">
            <a:extLst>
              <a:ext uri="{FF2B5EF4-FFF2-40B4-BE49-F238E27FC236}">
                <a16:creationId xmlns:a16="http://schemas.microsoft.com/office/drawing/2014/main" id="{9DCB885B-BD63-43BA-92C3-857BFDEE9B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156202" y="703866"/>
            <a:ext cx="5891213" cy="5761329"/>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02F26F3F-0D5B-4190-A24F-F6854CF02A62}"/>
              </a:ext>
            </a:extLst>
          </p:cNvPr>
          <p:cNvSpPr>
            <a:spLocks noGrp="1"/>
          </p:cNvSpPr>
          <p:nvPr>
            <p:ph type="body" sz="half" idx="2"/>
          </p:nvPr>
        </p:nvSpPr>
        <p:spPr>
          <a:xfrm>
            <a:off x="1146707" y="1936098"/>
            <a:ext cx="3856037" cy="4529096"/>
          </a:xfrm>
        </p:spPr>
        <p:txBody>
          <a:bodyPr/>
          <a:lstStyle/>
          <a:p>
            <a:pPr algn="just"/>
            <a:r>
              <a:rPr lang="en-US" dirty="0">
                <a:solidFill>
                  <a:schemeClr val="tx2"/>
                </a:solidFill>
              </a:rPr>
              <a:t>Every registered car is shown up here. </a:t>
            </a:r>
            <a:r>
              <a:rPr lang="en-US" u="sng" dirty="0">
                <a:solidFill>
                  <a:schemeClr val="tx2"/>
                </a:solidFill>
              </a:rPr>
              <a:t>Car id</a:t>
            </a:r>
            <a:r>
              <a:rPr lang="en-US" dirty="0">
                <a:solidFill>
                  <a:schemeClr val="tx2"/>
                </a:solidFill>
              </a:rPr>
              <a:t>, </a:t>
            </a:r>
            <a:r>
              <a:rPr lang="en-US" u="sng" dirty="0">
                <a:solidFill>
                  <a:schemeClr val="tx2"/>
                </a:solidFill>
              </a:rPr>
              <a:t>car name</a:t>
            </a:r>
            <a:r>
              <a:rPr lang="en-US" dirty="0">
                <a:solidFill>
                  <a:schemeClr val="tx2"/>
                </a:solidFill>
              </a:rPr>
              <a:t>, </a:t>
            </a:r>
            <a:r>
              <a:rPr lang="en-US" u="sng" dirty="0">
                <a:solidFill>
                  <a:schemeClr val="tx2"/>
                </a:solidFill>
              </a:rPr>
              <a:t>car number</a:t>
            </a:r>
            <a:r>
              <a:rPr lang="en-US" dirty="0">
                <a:solidFill>
                  <a:schemeClr val="tx2"/>
                </a:solidFill>
              </a:rPr>
              <a:t>, </a:t>
            </a:r>
            <a:r>
              <a:rPr lang="en-US" u="sng" dirty="0">
                <a:solidFill>
                  <a:schemeClr val="tx2"/>
                </a:solidFill>
              </a:rPr>
              <a:t>car color</a:t>
            </a:r>
            <a:r>
              <a:rPr lang="en-US" dirty="0">
                <a:solidFill>
                  <a:schemeClr val="tx2"/>
                </a:solidFill>
              </a:rPr>
              <a:t>, </a:t>
            </a:r>
            <a:r>
              <a:rPr lang="en-US" u="sng" dirty="0">
                <a:solidFill>
                  <a:schemeClr val="tx2"/>
                </a:solidFill>
              </a:rPr>
              <a:t>car availability</a:t>
            </a:r>
            <a:r>
              <a:rPr lang="en-US" dirty="0">
                <a:solidFill>
                  <a:schemeClr val="tx2"/>
                </a:solidFill>
              </a:rPr>
              <a:t> is shown here.</a:t>
            </a:r>
            <a:endParaRPr lang="en-IN" dirty="0">
              <a:solidFill>
                <a:schemeClr val="tx2"/>
              </a:solidFill>
            </a:endParaRPr>
          </a:p>
        </p:txBody>
      </p:sp>
    </p:spTree>
    <p:extLst>
      <p:ext uri="{BB962C8B-B14F-4D97-AF65-F5344CB8AC3E}">
        <p14:creationId xmlns:p14="http://schemas.microsoft.com/office/powerpoint/2010/main" val="190016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1DB4-C2BD-424F-9FCE-B38EF0084A45}"/>
              </a:ext>
            </a:extLst>
          </p:cNvPr>
          <p:cNvSpPr>
            <a:spLocks noGrp="1"/>
          </p:cNvSpPr>
          <p:nvPr>
            <p:ph type="title"/>
          </p:nvPr>
        </p:nvSpPr>
        <p:spPr>
          <a:xfrm>
            <a:off x="1146707" y="231822"/>
            <a:ext cx="3856037" cy="2017665"/>
          </a:xfrm>
        </p:spPr>
        <p:txBody>
          <a:bodyPr/>
          <a:lstStyle/>
          <a:p>
            <a:pPr algn="ctr"/>
            <a:r>
              <a:rPr lang="en-US" dirty="0"/>
              <a:t>Driver list page</a:t>
            </a:r>
            <a:endParaRPr lang="en-IN" dirty="0"/>
          </a:p>
        </p:txBody>
      </p:sp>
      <p:pic>
        <p:nvPicPr>
          <p:cNvPr id="6" name="Content Placeholder 5">
            <a:extLst>
              <a:ext uri="{FF2B5EF4-FFF2-40B4-BE49-F238E27FC236}">
                <a16:creationId xmlns:a16="http://schemas.microsoft.com/office/drawing/2014/main" id="{9E806E2D-BC85-401E-ABC4-FE860E6DC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2" y="1050880"/>
            <a:ext cx="5891213" cy="3575377"/>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A8D71E04-1176-4381-868B-BB2BDB92F06A}"/>
              </a:ext>
            </a:extLst>
          </p:cNvPr>
          <p:cNvSpPr>
            <a:spLocks noGrp="1"/>
          </p:cNvSpPr>
          <p:nvPr>
            <p:ph type="body" sz="half" idx="2"/>
          </p:nvPr>
        </p:nvSpPr>
        <p:spPr>
          <a:xfrm>
            <a:off x="1146707" y="2249486"/>
            <a:ext cx="3856037" cy="4318738"/>
          </a:xfrm>
        </p:spPr>
        <p:txBody>
          <a:bodyPr/>
          <a:lstStyle/>
          <a:p>
            <a:pPr algn="just"/>
            <a:r>
              <a:rPr lang="en-US" dirty="0">
                <a:solidFill>
                  <a:schemeClr val="tx2"/>
                </a:solidFill>
              </a:rPr>
              <a:t>Just like Driver list page in user side. Here </a:t>
            </a:r>
            <a:r>
              <a:rPr lang="en-US" u="sng" dirty="0">
                <a:solidFill>
                  <a:schemeClr val="tx2"/>
                </a:solidFill>
              </a:rPr>
              <a:t>driver id</a:t>
            </a:r>
            <a:r>
              <a:rPr lang="en-US" dirty="0">
                <a:solidFill>
                  <a:schemeClr val="tx2"/>
                </a:solidFill>
              </a:rPr>
              <a:t>, </a:t>
            </a:r>
            <a:r>
              <a:rPr lang="en-US" u="sng" dirty="0">
                <a:solidFill>
                  <a:schemeClr val="tx2"/>
                </a:solidFill>
              </a:rPr>
              <a:t>driver name</a:t>
            </a:r>
            <a:r>
              <a:rPr lang="en-US" dirty="0">
                <a:solidFill>
                  <a:schemeClr val="tx2"/>
                </a:solidFill>
              </a:rPr>
              <a:t>, </a:t>
            </a:r>
            <a:r>
              <a:rPr lang="en-US" u="sng" dirty="0">
                <a:solidFill>
                  <a:schemeClr val="tx2"/>
                </a:solidFill>
              </a:rPr>
              <a:t>driver mobile number</a:t>
            </a:r>
            <a:r>
              <a:rPr lang="en-US" dirty="0">
                <a:solidFill>
                  <a:schemeClr val="tx2"/>
                </a:solidFill>
              </a:rPr>
              <a:t>, and </a:t>
            </a:r>
            <a:r>
              <a:rPr lang="en-US" u="sng" dirty="0">
                <a:solidFill>
                  <a:schemeClr val="tx2"/>
                </a:solidFill>
              </a:rPr>
              <a:t>driver availability</a:t>
            </a:r>
            <a:r>
              <a:rPr lang="en-US" dirty="0">
                <a:solidFill>
                  <a:schemeClr val="tx2"/>
                </a:solidFill>
              </a:rPr>
              <a:t> is shown here.</a:t>
            </a:r>
            <a:endParaRPr lang="en-IN" dirty="0">
              <a:solidFill>
                <a:schemeClr val="tx2"/>
              </a:solidFill>
            </a:endParaRPr>
          </a:p>
        </p:txBody>
      </p:sp>
    </p:spTree>
    <p:extLst>
      <p:ext uri="{BB962C8B-B14F-4D97-AF65-F5344CB8AC3E}">
        <p14:creationId xmlns:p14="http://schemas.microsoft.com/office/powerpoint/2010/main" val="3615463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C3C1-D574-43A5-B2B6-1B9857C9E394}"/>
              </a:ext>
            </a:extLst>
          </p:cNvPr>
          <p:cNvSpPr>
            <a:spLocks noGrp="1"/>
          </p:cNvSpPr>
          <p:nvPr>
            <p:ph type="title"/>
          </p:nvPr>
        </p:nvSpPr>
        <p:spPr>
          <a:xfrm>
            <a:off x="1146707" y="244699"/>
            <a:ext cx="3856037" cy="2004786"/>
          </a:xfrm>
        </p:spPr>
        <p:txBody>
          <a:bodyPr/>
          <a:lstStyle/>
          <a:p>
            <a:pPr algn="ctr"/>
            <a:r>
              <a:rPr lang="en-US" dirty="0"/>
              <a:t>Car add page</a:t>
            </a:r>
            <a:endParaRPr lang="en-IN" dirty="0"/>
          </a:p>
        </p:txBody>
      </p:sp>
      <p:pic>
        <p:nvPicPr>
          <p:cNvPr id="6" name="Content Placeholder 5">
            <a:extLst>
              <a:ext uri="{FF2B5EF4-FFF2-40B4-BE49-F238E27FC236}">
                <a16:creationId xmlns:a16="http://schemas.microsoft.com/office/drawing/2014/main" id="{48122703-D27D-43EF-B4AB-F63A9D150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5793" y="244477"/>
            <a:ext cx="5919503" cy="632301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359F9297-E3BE-4DD4-BDDE-1A2C2986705C}"/>
              </a:ext>
            </a:extLst>
          </p:cNvPr>
          <p:cNvSpPr>
            <a:spLocks noGrp="1"/>
          </p:cNvSpPr>
          <p:nvPr>
            <p:ph type="body" sz="half" idx="2"/>
          </p:nvPr>
        </p:nvSpPr>
        <p:spPr>
          <a:xfrm>
            <a:off x="1146707" y="2249487"/>
            <a:ext cx="3856037" cy="4318739"/>
          </a:xfrm>
        </p:spPr>
        <p:txBody>
          <a:bodyPr/>
          <a:lstStyle/>
          <a:p>
            <a:pPr algn="just"/>
            <a:r>
              <a:rPr lang="en-US" dirty="0">
                <a:solidFill>
                  <a:schemeClr val="tx2"/>
                </a:solidFill>
              </a:rPr>
              <a:t>Here </a:t>
            </a:r>
            <a:r>
              <a:rPr lang="en-US" u="sng" dirty="0">
                <a:solidFill>
                  <a:schemeClr val="tx2"/>
                </a:solidFill>
              </a:rPr>
              <a:t>admin</a:t>
            </a:r>
            <a:r>
              <a:rPr lang="en-US" dirty="0">
                <a:solidFill>
                  <a:schemeClr val="tx2"/>
                </a:solidFill>
              </a:rPr>
              <a:t> can add car. </a:t>
            </a:r>
            <a:r>
              <a:rPr lang="en-US" u="sng" dirty="0">
                <a:solidFill>
                  <a:schemeClr val="tx2"/>
                </a:solidFill>
              </a:rPr>
              <a:t>Car name</a:t>
            </a:r>
            <a:r>
              <a:rPr lang="en-US" dirty="0">
                <a:solidFill>
                  <a:schemeClr val="tx2"/>
                </a:solidFill>
              </a:rPr>
              <a:t>, </a:t>
            </a:r>
            <a:r>
              <a:rPr lang="en-US" u="sng" dirty="0">
                <a:solidFill>
                  <a:schemeClr val="tx2"/>
                </a:solidFill>
              </a:rPr>
              <a:t>car type</a:t>
            </a:r>
            <a:r>
              <a:rPr lang="en-US" dirty="0">
                <a:solidFill>
                  <a:schemeClr val="tx2"/>
                </a:solidFill>
              </a:rPr>
              <a:t>, </a:t>
            </a:r>
            <a:r>
              <a:rPr lang="en-US" u="sng" dirty="0">
                <a:solidFill>
                  <a:schemeClr val="tx2"/>
                </a:solidFill>
              </a:rPr>
              <a:t>car number</a:t>
            </a:r>
            <a:r>
              <a:rPr lang="en-US" dirty="0">
                <a:solidFill>
                  <a:schemeClr val="tx2"/>
                </a:solidFill>
              </a:rPr>
              <a:t>, </a:t>
            </a:r>
            <a:r>
              <a:rPr lang="en-US" u="sng" dirty="0">
                <a:solidFill>
                  <a:schemeClr val="tx2"/>
                </a:solidFill>
              </a:rPr>
              <a:t>car color</a:t>
            </a:r>
            <a:r>
              <a:rPr lang="en-US" dirty="0">
                <a:solidFill>
                  <a:schemeClr val="tx2"/>
                </a:solidFill>
              </a:rPr>
              <a:t>, </a:t>
            </a:r>
            <a:r>
              <a:rPr lang="en-US" u="sng" dirty="0">
                <a:solidFill>
                  <a:schemeClr val="tx2"/>
                </a:solidFill>
              </a:rPr>
              <a:t>per kilometer price of the car</a:t>
            </a:r>
            <a:r>
              <a:rPr lang="en-US" dirty="0">
                <a:solidFill>
                  <a:schemeClr val="tx2"/>
                </a:solidFill>
              </a:rPr>
              <a:t>, </a:t>
            </a:r>
            <a:r>
              <a:rPr lang="en-US" u="sng" dirty="0">
                <a:solidFill>
                  <a:schemeClr val="tx2"/>
                </a:solidFill>
              </a:rPr>
              <a:t>car transmission</a:t>
            </a:r>
            <a:r>
              <a:rPr lang="en-US" dirty="0">
                <a:solidFill>
                  <a:schemeClr val="tx2"/>
                </a:solidFill>
              </a:rPr>
              <a:t>, </a:t>
            </a:r>
            <a:r>
              <a:rPr lang="en-US" u="sng" dirty="0">
                <a:solidFill>
                  <a:schemeClr val="tx2"/>
                </a:solidFill>
              </a:rPr>
              <a:t>number of people can sit in the car</a:t>
            </a:r>
            <a:r>
              <a:rPr lang="en-US" dirty="0">
                <a:solidFill>
                  <a:schemeClr val="tx2"/>
                </a:solidFill>
              </a:rPr>
              <a:t>, </a:t>
            </a:r>
            <a:r>
              <a:rPr lang="en-US" u="sng" dirty="0">
                <a:solidFill>
                  <a:schemeClr val="tx2"/>
                </a:solidFill>
              </a:rPr>
              <a:t>fuel type</a:t>
            </a:r>
            <a:r>
              <a:rPr lang="en-US" dirty="0">
                <a:solidFill>
                  <a:schemeClr val="tx2"/>
                </a:solidFill>
              </a:rPr>
              <a:t> and </a:t>
            </a:r>
            <a:r>
              <a:rPr lang="en-US" u="sng" dirty="0">
                <a:solidFill>
                  <a:schemeClr val="tx2"/>
                </a:solidFill>
              </a:rPr>
              <a:t>car image</a:t>
            </a:r>
            <a:r>
              <a:rPr lang="en-US" dirty="0">
                <a:solidFill>
                  <a:schemeClr val="tx2"/>
                </a:solidFill>
              </a:rPr>
              <a:t> is </a:t>
            </a:r>
            <a:r>
              <a:rPr lang="en-US" u="sng" dirty="0">
                <a:solidFill>
                  <a:schemeClr val="tx2"/>
                </a:solidFill>
              </a:rPr>
              <a:t>saved</a:t>
            </a:r>
            <a:r>
              <a:rPr lang="en-US" dirty="0">
                <a:solidFill>
                  <a:schemeClr val="tx2"/>
                </a:solidFill>
              </a:rPr>
              <a:t> in </a:t>
            </a:r>
            <a:r>
              <a:rPr lang="en-US" u="sng" dirty="0">
                <a:solidFill>
                  <a:schemeClr val="tx2"/>
                </a:solidFill>
              </a:rPr>
              <a:t>the database</a:t>
            </a:r>
            <a:r>
              <a:rPr lang="en-US" dirty="0">
                <a:solidFill>
                  <a:schemeClr val="tx2"/>
                </a:solidFill>
              </a:rPr>
              <a:t>.</a:t>
            </a:r>
            <a:endParaRPr lang="en-IN" dirty="0">
              <a:solidFill>
                <a:schemeClr val="tx2"/>
              </a:solidFill>
            </a:endParaRPr>
          </a:p>
        </p:txBody>
      </p:sp>
    </p:spTree>
    <p:extLst>
      <p:ext uri="{BB962C8B-B14F-4D97-AF65-F5344CB8AC3E}">
        <p14:creationId xmlns:p14="http://schemas.microsoft.com/office/powerpoint/2010/main" val="180698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4F89-D345-4AB2-944A-5B4BBF05C6E1}"/>
              </a:ext>
            </a:extLst>
          </p:cNvPr>
          <p:cNvSpPr>
            <a:spLocks noGrp="1"/>
          </p:cNvSpPr>
          <p:nvPr>
            <p:ph type="title"/>
          </p:nvPr>
        </p:nvSpPr>
        <p:spPr/>
        <p:txBody>
          <a:bodyPr/>
          <a:lstStyle/>
          <a:p>
            <a:pPr algn="ctr"/>
            <a:r>
              <a:rPr lang="en-US" dirty="0"/>
              <a:t>Add Driver page</a:t>
            </a:r>
            <a:endParaRPr lang="en-IN" dirty="0"/>
          </a:p>
        </p:txBody>
      </p:sp>
      <p:pic>
        <p:nvPicPr>
          <p:cNvPr id="6" name="Content Placeholder 5">
            <a:extLst>
              <a:ext uri="{FF2B5EF4-FFF2-40B4-BE49-F238E27FC236}">
                <a16:creationId xmlns:a16="http://schemas.microsoft.com/office/drawing/2014/main" id="{E6BB16EB-BA99-45C1-97C3-DA0C03D11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3067" y="633851"/>
            <a:ext cx="5589929" cy="5115639"/>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A229D03D-A0ED-4C78-AA1D-3DAA16EA67D2}"/>
              </a:ext>
            </a:extLst>
          </p:cNvPr>
          <p:cNvSpPr>
            <a:spLocks noGrp="1"/>
          </p:cNvSpPr>
          <p:nvPr>
            <p:ph type="body" sz="half" idx="2"/>
          </p:nvPr>
        </p:nvSpPr>
        <p:spPr/>
        <p:txBody>
          <a:bodyPr/>
          <a:lstStyle/>
          <a:p>
            <a:pPr algn="just"/>
            <a:r>
              <a:rPr lang="en-US" dirty="0">
                <a:solidFill>
                  <a:schemeClr val="tx2"/>
                </a:solidFill>
              </a:rPr>
              <a:t>On this page, </a:t>
            </a:r>
            <a:r>
              <a:rPr lang="en-US" u="sng" dirty="0">
                <a:solidFill>
                  <a:schemeClr val="tx2"/>
                </a:solidFill>
              </a:rPr>
              <a:t>admin</a:t>
            </a:r>
            <a:r>
              <a:rPr lang="en-US" dirty="0">
                <a:solidFill>
                  <a:schemeClr val="tx2"/>
                </a:solidFill>
              </a:rPr>
              <a:t> can </a:t>
            </a:r>
            <a:r>
              <a:rPr lang="en-US" u="sng" dirty="0">
                <a:solidFill>
                  <a:schemeClr val="tx2"/>
                </a:solidFill>
              </a:rPr>
              <a:t>add driver</a:t>
            </a:r>
            <a:r>
              <a:rPr lang="en-US" dirty="0">
                <a:solidFill>
                  <a:schemeClr val="tx2"/>
                </a:solidFill>
              </a:rPr>
              <a:t>. </a:t>
            </a:r>
            <a:r>
              <a:rPr lang="en-US" u="sng" dirty="0">
                <a:solidFill>
                  <a:schemeClr val="tx2"/>
                </a:solidFill>
              </a:rPr>
              <a:t>Driver name</a:t>
            </a:r>
            <a:r>
              <a:rPr lang="en-US" dirty="0">
                <a:solidFill>
                  <a:schemeClr val="tx2"/>
                </a:solidFill>
              </a:rPr>
              <a:t>, </a:t>
            </a:r>
            <a:r>
              <a:rPr lang="en-US" u="sng" dirty="0">
                <a:solidFill>
                  <a:schemeClr val="tx2"/>
                </a:solidFill>
              </a:rPr>
              <a:t>Driver mobile</a:t>
            </a:r>
            <a:r>
              <a:rPr lang="en-US" dirty="0">
                <a:solidFill>
                  <a:schemeClr val="tx2"/>
                </a:solidFill>
              </a:rPr>
              <a:t>, and </a:t>
            </a:r>
            <a:r>
              <a:rPr lang="en-US" u="sng" dirty="0">
                <a:solidFill>
                  <a:schemeClr val="tx2"/>
                </a:solidFill>
              </a:rPr>
              <a:t>driver address</a:t>
            </a:r>
            <a:r>
              <a:rPr lang="en-US" dirty="0">
                <a:solidFill>
                  <a:schemeClr val="tx2"/>
                </a:solidFill>
              </a:rPr>
              <a:t> is saved in </a:t>
            </a:r>
            <a:r>
              <a:rPr lang="en-US" u="sng" dirty="0">
                <a:solidFill>
                  <a:schemeClr val="tx2"/>
                </a:solidFill>
              </a:rPr>
              <a:t>the database</a:t>
            </a:r>
            <a:endParaRPr lang="en-IN" u="sng" dirty="0">
              <a:solidFill>
                <a:schemeClr val="tx2"/>
              </a:solidFill>
            </a:endParaRPr>
          </a:p>
        </p:txBody>
      </p:sp>
    </p:spTree>
    <p:extLst>
      <p:ext uri="{BB962C8B-B14F-4D97-AF65-F5344CB8AC3E}">
        <p14:creationId xmlns:p14="http://schemas.microsoft.com/office/powerpoint/2010/main" val="28648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FE62-A8CB-4A73-A1DE-FB16C83F7BA9}"/>
              </a:ext>
            </a:extLst>
          </p:cNvPr>
          <p:cNvSpPr>
            <a:spLocks noGrp="1"/>
          </p:cNvSpPr>
          <p:nvPr>
            <p:ph type="title"/>
          </p:nvPr>
        </p:nvSpPr>
        <p:spPr/>
        <p:txBody>
          <a:bodyPr/>
          <a:lstStyle/>
          <a:p>
            <a:pPr algn="ctr"/>
            <a:r>
              <a:rPr lang="en-US" dirty="0"/>
              <a:t>Limitation of the Present System</a:t>
            </a:r>
            <a:endParaRPr lang="en-IN" dirty="0"/>
          </a:p>
        </p:txBody>
      </p:sp>
      <p:sp>
        <p:nvSpPr>
          <p:cNvPr id="3" name="Content Placeholder 2">
            <a:extLst>
              <a:ext uri="{FF2B5EF4-FFF2-40B4-BE49-F238E27FC236}">
                <a16:creationId xmlns:a16="http://schemas.microsoft.com/office/drawing/2014/main" id="{3D16E5B7-6A7E-4D32-BF8E-2B1398DB2228}"/>
              </a:ext>
            </a:extLst>
          </p:cNvPr>
          <p:cNvSpPr>
            <a:spLocks noGrp="1"/>
          </p:cNvSpPr>
          <p:nvPr>
            <p:ph idx="1"/>
          </p:nvPr>
        </p:nvSpPr>
        <p:spPr/>
        <p:txBody>
          <a:bodyPr>
            <a:normAutofit fontScale="92500" lnSpcReduction="10000"/>
          </a:bodyPr>
          <a:lstStyle/>
          <a:p>
            <a:pPr algn="just"/>
            <a:r>
              <a:rPr lang="en-US" dirty="0">
                <a:solidFill>
                  <a:schemeClr val="tx2"/>
                </a:solidFill>
              </a:rPr>
              <a:t>If the user wants to book a car user must register or log in if already registered.</a:t>
            </a:r>
          </a:p>
          <a:p>
            <a:pPr algn="just"/>
            <a:r>
              <a:rPr lang="en-US" dirty="0">
                <a:solidFill>
                  <a:schemeClr val="tx2"/>
                </a:solidFill>
              </a:rPr>
              <a:t>It is not completely visible in small smartphones. But the web pages are responsive.</a:t>
            </a:r>
          </a:p>
          <a:p>
            <a:pPr algn="just"/>
            <a:r>
              <a:rPr lang="en-US" dirty="0">
                <a:solidFill>
                  <a:schemeClr val="tx2"/>
                </a:solidFill>
              </a:rPr>
              <a:t>If all cars and drivers are not available the no booking can be done.</a:t>
            </a:r>
          </a:p>
          <a:p>
            <a:pPr algn="just"/>
            <a:r>
              <a:rPr lang="en-US" dirty="0">
                <a:solidFill>
                  <a:schemeClr val="tx2"/>
                </a:solidFill>
              </a:rPr>
              <a:t>The user has to wait till cars and driver will free or user can choose Self-driving mode if he/she have valid driving license.</a:t>
            </a:r>
          </a:p>
          <a:p>
            <a:pPr algn="just"/>
            <a:r>
              <a:rPr lang="en-IN" dirty="0">
                <a:solidFill>
                  <a:schemeClr val="tx2"/>
                </a:solidFill>
              </a:rPr>
              <a:t>It is only for long distance travelling.</a:t>
            </a:r>
          </a:p>
        </p:txBody>
      </p:sp>
    </p:spTree>
    <p:extLst>
      <p:ext uri="{BB962C8B-B14F-4D97-AF65-F5344CB8AC3E}">
        <p14:creationId xmlns:p14="http://schemas.microsoft.com/office/powerpoint/2010/main" val="149928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46E948-251A-4153-9489-024E8AB3386E}"/>
              </a:ext>
            </a:extLst>
          </p:cNvPr>
          <p:cNvSpPr>
            <a:spLocks noGrp="1"/>
          </p:cNvSpPr>
          <p:nvPr>
            <p:ph type="title"/>
          </p:nvPr>
        </p:nvSpPr>
        <p:spPr>
          <a:xfrm>
            <a:off x="1141413" y="618518"/>
            <a:ext cx="9905998" cy="1193086"/>
          </a:xfrm>
        </p:spPr>
        <p:txBody>
          <a:bodyPr/>
          <a:lstStyle/>
          <a:p>
            <a:pPr algn="ctr"/>
            <a:r>
              <a:rPr lang="en-US" dirty="0"/>
              <a:t>Reference</a:t>
            </a:r>
            <a:endParaRPr lang="en-IN" dirty="0"/>
          </a:p>
        </p:txBody>
      </p:sp>
      <p:sp>
        <p:nvSpPr>
          <p:cNvPr id="6" name="Content Placeholder 5">
            <a:extLst>
              <a:ext uri="{FF2B5EF4-FFF2-40B4-BE49-F238E27FC236}">
                <a16:creationId xmlns:a16="http://schemas.microsoft.com/office/drawing/2014/main" id="{0EF81ED7-4C48-46D7-8308-C3B440ED4A9C}"/>
              </a:ext>
            </a:extLst>
          </p:cNvPr>
          <p:cNvSpPr>
            <a:spLocks noGrp="1"/>
          </p:cNvSpPr>
          <p:nvPr>
            <p:ph idx="1"/>
          </p:nvPr>
        </p:nvSpPr>
        <p:spPr>
          <a:xfrm>
            <a:off x="1141413" y="1811604"/>
            <a:ext cx="9905999" cy="4427878"/>
          </a:xfrm>
        </p:spPr>
        <p:txBody>
          <a:bodyPr>
            <a:normAutofit fontScale="85000" lnSpcReduction="20000"/>
          </a:bodyPr>
          <a:lstStyle/>
          <a:p>
            <a:r>
              <a:rPr lang="en-US" dirty="0">
                <a:solidFill>
                  <a:schemeClr val="tx2"/>
                </a:solidFill>
              </a:rPr>
              <a:t>www.revv.com</a:t>
            </a:r>
          </a:p>
          <a:p>
            <a:r>
              <a:rPr lang="en-US" dirty="0">
                <a:solidFill>
                  <a:schemeClr val="tx2"/>
                </a:solidFill>
              </a:rPr>
              <a:t>www.zoomcars.com</a:t>
            </a:r>
          </a:p>
          <a:p>
            <a:r>
              <a:rPr lang="en-US" dirty="0">
                <a:solidFill>
                  <a:schemeClr val="tx2"/>
                </a:solidFill>
              </a:rPr>
              <a:t>www.avis.com</a:t>
            </a:r>
          </a:p>
          <a:p>
            <a:r>
              <a:rPr lang="en-US" dirty="0">
                <a:solidFill>
                  <a:schemeClr val="tx2"/>
                </a:solidFill>
              </a:rPr>
              <a:t>www.w3schools.com</a:t>
            </a:r>
          </a:p>
          <a:p>
            <a:r>
              <a:rPr lang="en-US" dirty="0">
                <a:solidFill>
                  <a:schemeClr val="tx2"/>
                </a:solidFill>
              </a:rPr>
              <a:t>www.stackoverflow.com</a:t>
            </a:r>
          </a:p>
          <a:p>
            <a:r>
              <a:rPr lang="en-US" dirty="0">
                <a:solidFill>
                  <a:schemeClr val="tx2"/>
                </a:solidFill>
              </a:rPr>
              <a:t>www.icon8.com</a:t>
            </a:r>
          </a:p>
          <a:p>
            <a:r>
              <a:rPr lang="en-US" dirty="0">
                <a:solidFill>
                  <a:schemeClr val="tx2"/>
                </a:solidFill>
              </a:rPr>
              <a:t>Photoshop is applied on images.</a:t>
            </a:r>
          </a:p>
          <a:p>
            <a:r>
              <a:rPr lang="en-US" dirty="0">
                <a:solidFill>
                  <a:schemeClr val="tx2"/>
                </a:solidFill>
              </a:rPr>
              <a:t>www.codepen.com</a:t>
            </a:r>
          </a:p>
          <a:p>
            <a:r>
              <a:rPr lang="en-US" dirty="0">
                <a:solidFill>
                  <a:schemeClr val="tx2"/>
                </a:solidFill>
              </a:rPr>
              <a:t>www.fontawesom.com </a:t>
            </a:r>
          </a:p>
          <a:p>
            <a:r>
              <a:rPr lang="en-US" dirty="0">
                <a:solidFill>
                  <a:schemeClr val="tx2"/>
                </a:solidFill>
              </a:rPr>
              <a:t>Car images from Google (random websites).</a:t>
            </a:r>
            <a:endParaRPr lang="en-IN" dirty="0">
              <a:solidFill>
                <a:schemeClr val="tx2"/>
              </a:solidFill>
            </a:endParaRPr>
          </a:p>
        </p:txBody>
      </p:sp>
    </p:spTree>
    <p:extLst>
      <p:ext uri="{BB962C8B-B14F-4D97-AF65-F5344CB8AC3E}">
        <p14:creationId xmlns:p14="http://schemas.microsoft.com/office/powerpoint/2010/main" val="48342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6AC8-F1F2-4EAF-BA80-21ADDE52F616}"/>
              </a:ext>
            </a:extLst>
          </p:cNvPr>
          <p:cNvSpPr>
            <a:spLocks noGrp="1"/>
          </p:cNvSpPr>
          <p:nvPr>
            <p:ph type="title"/>
          </p:nvPr>
        </p:nvSpPr>
        <p:spPr/>
        <p:txBody>
          <a:bodyPr/>
          <a:lstStyle/>
          <a:p>
            <a:pPr algn="ctr"/>
            <a:r>
              <a:rPr lang="en-US" dirty="0"/>
              <a:t>Proposed System and its Advantages</a:t>
            </a:r>
            <a:endParaRPr lang="en-IN" dirty="0"/>
          </a:p>
        </p:txBody>
      </p:sp>
      <p:sp>
        <p:nvSpPr>
          <p:cNvPr id="3" name="Content Placeholder 2">
            <a:extLst>
              <a:ext uri="{FF2B5EF4-FFF2-40B4-BE49-F238E27FC236}">
                <a16:creationId xmlns:a16="http://schemas.microsoft.com/office/drawing/2014/main" id="{5F5A0432-7E66-4B06-A41B-364B5B885426}"/>
              </a:ext>
            </a:extLst>
          </p:cNvPr>
          <p:cNvSpPr>
            <a:spLocks noGrp="1"/>
          </p:cNvSpPr>
          <p:nvPr>
            <p:ph idx="1"/>
          </p:nvPr>
        </p:nvSpPr>
        <p:spPr/>
        <p:txBody>
          <a:bodyPr>
            <a:normAutofit lnSpcReduction="10000"/>
          </a:bodyPr>
          <a:lstStyle/>
          <a:p>
            <a:pPr marL="0" indent="0" algn="just">
              <a:spcBef>
                <a:spcPts val="0"/>
              </a:spcBef>
              <a:buNone/>
            </a:pPr>
            <a:r>
              <a:rPr lang="en-US" dirty="0">
                <a:solidFill>
                  <a:schemeClr val="tx2"/>
                </a:solidFill>
              </a:rPr>
              <a:t>The proposed system helps to book any car on rent. Self-driving and hired drivers are available for the user. There are some advantages.</a:t>
            </a:r>
          </a:p>
          <a:p>
            <a:pPr algn="just"/>
            <a:r>
              <a:rPr lang="en-US" dirty="0">
                <a:solidFill>
                  <a:schemeClr val="tx2"/>
                </a:solidFill>
              </a:rPr>
              <a:t>Easy to use the website.</a:t>
            </a:r>
          </a:p>
          <a:p>
            <a:pPr algn="just"/>
            <a:r>
              <a:rPr lang="en-IN" dirty="0">
                <a:solidFill>
                  <a:schemeClr val="tx2"/>
                </a:solidFill>
              </a:rPr>
              <a:t>Fast service.</a:t>
            </a:r>
          </a:p>
          <a:p>
            <a:pPr algn="just"/>
            <a:r>
              <a:rPr lang="en-IN" dirty="0">
                <a:solidFill>
                  <a:schemeClr val="tx2"/>
                </a:solidFill>
              </a:rPr>
              <a:t>No disturbing popup ads.</a:t>
            </a:r>
          </a:p>
          <a:p>
            <a:pPr algn="just"/>
            <a:r>
              <a:rPr lang="en-IN" dirty="0">
                <a:solidFill>
                  <a:schemeClr val="tx2"/>
                </a:solidFill>
              </a:rPr>
              <a:t>Load efficiently.</a:t>
            </a:r>
          </a:p>
          <a:p>
            <a:pPr algn="just"/>
            <a:r>
              <a:rPr lang="en-IN" dirty="0">
                <a:solidFill>
                  <a:schemeClr val="tx2"/>
                </a:solidFill>
              </a:rPr>
              <a:t>User privacy.</a:t>
            </a:r>
          </a:p>
        </p:txBody>
      </p:sp>
    </p:spTree>
    <p:extLst>
      <p:ext uri="{BB962C8B-B14F-4D97-AF65-F5344CB8AC3E}">
        <p14:creationId xmlns:p14="http://schemas.microsoft.com/office/powerpoint/2010/main" val="370999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B12D-E25C-4317-9687-0417B74AA663}"/>
              </a:ext>
            </a:extLst>
          </p:cNvPr>
          <p:cNvSpPr>
            <a:spLocks noGrp="1"/>
          </p:cNvSpPr>
          <p:nvPr>
            <p:ph type="title"/>
          </p:nvPr>
        </p:nvSpPr>
        <p:spPr/>
        <p:txBody>
          <a:bodyPr/>
          <a:lstStyle/>
          <a:p>
            <a:pPr algn="ctr"/>
            <a:r>
              <a:rPr lang="en-US" dirty="0"/>
              <a:t>Stake Holders</a:t>
            </a:r>
            <a:endParaRPr lang="en-IN" dirty="0"/>
          </a:p>
        </p:txBody>
      </p:sp>
      <p:sp>
        <p:nvSpPr>
          <p:cNvPr id="3" name="Content Placeholder 2">
            <a:extLst>
              <a:ext uri="{FF2B5EF4-FFF2-40B4-BE49-F238E27FC236}">
                <a16:creationId xmlns:a16="http://schemas.microsoft.com/office/drawing/2014/main" id="{F8CC32F0-6EB1-4E51-B513-F2084788BCA0}"/>
              </a:ext>
            </a:extLst>
          </p:cNvPr>
          <p:cNvSpPr>
            <a:spLocks noGrp="1"/>
          </p:cNvSpPr>
          <p:nvPr>
            <p:ph idx="1"/>
          </p:nvPr>
        </p:nvSpPr>
        <p:spPr/>
        <p:txBody>
          <a:bodyPr>
            <a:normAutofit fontScale="62500" lnSpcReduction="20000"/>
          </a:bodyPr>
          <a:lstStyle/>
          <a:p>
            <a:pPr marL="0" indent="0" algn="just">
              <a:buNone/>
            </a:pPr>
            <a:r>
              <a:rPr lang="en-US" dirty="0">
                <a:solidFill>
                  <a:schemeClr val="tx2"/>
                </a:solidFill>
              </a:rPr>
              <a:t>The Stakeholder is those people who have an interest in the success of the new system. i.e. successful implementation of the new system.</a:t>
            </a:r>
          </a:p>
          <a:p>
            <a:pPr marL="0" indent="0" algn="just">
              <a:buNone/>
            </a:pPr>
            <a:r>
              <a:rPr lang="en-US" b="1" dirty="0">
                <a:solidFill>
                  <a:schemeClr val="tx2"/>
                </a:solidFill>
              </a:rPr>
              <a:t>The end-users: </a:t>
            </a:r>
            <a:r>
              <a:rPr lang="en-US" dirty="0">
                <a:solidFill>
                  <a:schemeClr val="tx2"/>
                </a:solidFill>
              </a:rPr>
              <a:t>Who uses the system daily. One of the most important first steps in determining the system a requirement is to identify the various system stakeholders.</a:t>
            </a:r>
          </a:p>
          <a:p>
            <a:pPr marL="0" indent="0" algn="just">
              <a:buNone/>
            </a:pPr>
            <a:r>
              <a:rPr lang="en-US" dirty="0">
                <a:solidFill>
                  <a:schemeClr val="tx2"/>
                </a:solidFill>
              </a:rPr>
              <a:t>The types of system user should be identified in two dimensions:</a:t>
            </a:r>
          </a:p>
          <a:p>
            <a:pPr marL="0" indent="0" algn="just">
              <a:buNone/>
            </a:pPr>
            <a:r>
              <a:rPr lang="en-US" b="1" dirty="0">
                <a:solidFill>
                  <a:schemeClr val="tx2"/>
                </a:solidFill>
              </a:rPr>
              <a:t>Horizontal</a:t>
            </a:r>
            <a:r>
              <a:rPr lang="en-US" dirty="0">
                <a:solidFill>
                  <a:schemeClr val="tx2"/>
                </a:solidFill>
              </a:rPr>
              <a:t> and </a:t>
            </a:r>
            <a:r>
              <a:rPr lang="en-US" b="1" dirty="0">
                <a:solidFill>
                  <a:schemeClr val="tx2"/>
                </a:solidFill>
              </a:rPr>
              <a:t>Vertical</a:t>
            </a:r>
            <a:endParaRPr lang="en-US" dirty="0">
              <a:solidFill>
                <a:schemeClr val="tx2"/>
              </a:solidFill>
            </a:endParaRPr>
          </a:p>
          <a:p>
            <a:pPr algn="just"/>
            <a:r>
              <a:rPr lang="en-US" b="1" dirty="0">
                <a:solidFill>
                  <a:schemeClr val="tx2"/>
                </a:solidFill>
              </a:rPr>
              <a:t>A horizontal </a:t>
            </a:r>
            <a:r>
              <a:rPr lang="en-US" dirty="0">
                <a:solidFill>
                  <a:schemeClr val="tx2"/>
                </a:solidFill>
              </a:rPr>
              <a:t>dimension means the analyst must look for information flows across the business department or functions. The horizontal dimension is an indication that many different departments, even those that may appear unrelated to the system must be included in the definition of the requirements.</a:t>
            </a:r>
          </a:p>
          <a:p>
            <a:pPr algn="just"/>
            <a:r>
              <a:rPr lang="en-US" b="1" dirty="0">
                <a:solidFill>
                  <a:schemeClr val="tx2"/>
                </a:solidFill>
              </a:rPr>
              <a:t>The vertical </a:t>
            </a:r>
            <a:r>
              <a:rPr lang="en-US" dirty="0">
                <a:solidFill>
                  <a:schemeClr val="tx2"/>
                </a:solidFill>
              </a:rPr>
              <a:t>dimension means the information needs of clerical staff (operational staff), middle management, and the senior executive (top management). Each of these stakeholders will have different information requests for the system that must be included in the design.</a:t>
            </a:r>
          </a:p>
          <a:p>
            <a:pPr marL="0" indent="0" algn="just">
              <a:buNone/>
            </a:pPr>
            <a:endParaRPr lang="en-IN" dirty="0">
              <a:solidFill>
                <a:schemeClr val="tx2"/>
              </a:solidFill>
            </a:endParaRPr>
          </a:p>
        </p:txBody>
      </p:sp>
    </p:spTree>
    <p:extLst>
      <p:ext uri="{BB962C8B-B14F-4D97-AF65-F5344CB8AC3E}">
        <p14:creationId xmlns:p14="http://schemas.microsoft.com/office/powerpoint/2010/main" val="663401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486C-E0A1-41D1-8551-8ACCC64F3E03}"/>
              </a:ext>
            </a:extLst>
          </p:cNvPr>
          <p:cNvSpPr>
            <a:spLocks noGrp="1"/>
          </p:cNvSpPr>
          <p:nvPr>
            <p:ph type="title"/>
          </p:nvPr>
        </p:nvSpPr>
        <p:spPr>
          <a:xfrm>
            <a:off x="1141413" y="354335"/>
            <a:ext cx="9905998" cy="798158"/>
          </a:xfrm>
        </p:spPr>
        <p:txBody>
          <a:bodyPr/>
          <a:lstStyle/>
          <a:p>
            <a:pPr algn="ctr"/>
            <a:r>
              <a:rPr lang="en-US" dirty="0"/>
              <a:t>Gantt Chart</a:t>
            </a:r>
            <a:endParaRPr lang="en-IN" dirty="0"/>
          </a:p>
        </p:txBody>
      </p:sp>
      <p:graphicFrame>
        <p:nvGraphicFramePr>
          <p:cNvPr id="4" name="Content Placeholder 3">
            <a:extLst>
              <a:ext uri="{FF2B5EF4-FFF2-40B4-BE49-F238E27FC236}">
                <a16:creationId xmlns:a16="http://schemas.microsoft.com/office/drawing/2014/main" id="{00000000-0008-0000-0000-000006000000}"/>
              </a:ext>
            </a:extLst>
          </p:cNvPr>
          <p:cNvGraphicFramePr>
            <a:graphicFrameLocks noGrp="1"/>
          </p:cNvGraphicFramePr>
          <p:nvPr>
            <p:ph idx="1"/>
            <p:extLst>
              <p:ext uri="{D42A27DB-BD31-4B8C-83A1-F6EECF244321}">
                <p14:modId xmlns:p14="http://schemas.microsoft.com/office/powerpoint/2010/main" val="644198243"/>
              </p:ext>
            </p:extLst>
          </p:nvPr>
        </p:nvGraphicFramePr>
        <p:xfrm>
          <a:off x="1141413" y="1152493"/>
          <a:ext cx="9906000" cy="509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66601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43761F-7A3C-4448-9559-5A782C90E79C}"/>
              </a:ext>
            </a:extLst>
          </p:cNvPr>
          <p:cNvSpPr>
            <a:spLocks noGrp="1"/>
          </p:cNvSpPr>
          <p:nvPr>
            <p:ph type="title"/>
          </p:nvPr>
        </p:nvSpPr>
        <p:spPr>
          <a:xfrm>
            <a:off x="1141413" y="2798102"/>
            <a:ext cx="9905998" cy="1261797"/>
          </a:xfrm>
        </p:spPr>
        <p:txBody>
          <a:bodyPr/>
          <a:lstStyle/>
          <a:p>
            <a:pPr algn="ctr"/>
            <a:r>
              <a:rPr lang="en-US" sz="8000" dirty="0">
                <a:solidFill>
                  <a:schemeClr val="tx2"/>
                </a:solidFill>
              </a:rPr>
              <a:t>System Analysis </a:t>
            </a:r>
            <a:endParaRPr lang="en-IN" dirty="0">
              <a:solidFill>
                <a:schemeClr val="tx2"/>
              </a:solidFill>
            </a:endParaRPr>
          </a:p>
        </p:txBody>
      </p:sp>
    </p:spTree>
    <p:extLst>
      <p:ext uri="{BB962C8B-B14F-4D97-AF65-F5344CB8AC3E}">
        <p14:creationId xmlns:p14="http://schemas.microsoft.com/office/powerpoint/2010/main" val="26057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3">
      <a:dk1>
        <a:sysClr val="windowText" lastClr="000000"/>
      </a:dk1>
      <a:lt1>
        <a:sysClr val="window" lastClr="FFFFFF"/>
      </a:lt1>
      <a:dk2>
        <a:srgbClr val="242852"/>
      </a:dk2>
      <a:lt2>
        <a:srgbClr val="00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1413</TotalTime>
  <Words>1962</Words>
  <Application>Microsoft Office PowerPoint</Application>
  <PresentationFormat>Widescreen</PresentationFormat>
  <Paragraphs>146</Paragraphs>
  <Slides>50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6" baseType="lpstr">
      <vt:lpstr>Arial</vt:lpstr>
      <vt:lpstr>Calibri</vt:lpstr>
      <vt:lpstr>Century Gothic</vt:lpstr>
      <vt:lpstr>Times New Roman</vt:lpstr>
      <vt:lpstr>Circuit</vt:lpstr>
      <vt:lpstr>Visio</vt:lpstr>
      <vt:lpstr>Car Rental Portal Report</vt:lpstr>
      <vt:lpstr>Introduction</vt:lpstr>
      <vt:lpstr>Organizational Overview</vt:lpstr>
      <vt:lpstr>Acknowledgment</vt:lpstr>
      <vt:lpstr>Limitation of the Present System</vt:lpstr>
      <vt:lpstr>Proposed System and its Advantages</vt:lpstr>
      <vt:lpstr>Stake Holders</vt:lpstr>
      <vt:lpstr>Gantt Chart</vt:lpstr>
      <vt:lpstr>System Analysis </vt:lpstr>
      <vt:lpstr>Use Case Diagram</vt:lpstr>
      <vt:lpstr>Entity- Relationship Diagram</vt:lpstr>
      <vt:lpstr>PowerPoint Presentation</vt:lpstr>
      <vt:lpstr>Activity Diagram</vt:lpstr>
      <vt:lpstr>PowerPoint Presentation</vt:lpstr>
      <vt:lpstr>Class Diagram</vt:lpstr>
      <vt:lpstr>PowerPoint Presentation</vt:lpstr>
      <vt:lpstr>Sequence Diagram</vt:lpstr>
      <vt:lpstr>System design</vt:lpstr>
      <vt:lpstr>Component Diagram</vt:lpstr>
      <vt:lpstr>Package Diagram</vt:lpstr>
      <vt:lpstr>Flow Chart</vt:lpstr>
      <vt:lpstr>PowerPoint Presentation</vt:lpstr>
      <vt:lpstr>Screen layouts with explanation</vt:lpstr>
      <vt:lpstr>Home page</vt:lpstr>
      <vt:lpstr>Home page</vt:lpstr>
      <vt:lpstr>Footer of the Home page</vt:lpstr>
      <vt:lpstr>Login and Registration Page</vt:lpstr>
      <vt:lpstr>All cars page.</vt:lpstr>
      <vt:lpstr>All cars page</vt:lpstr>
      <vt:lpstr>Show car page</vt:lpstr>
      <vt:lpstr>Show Luxurious car page.</vt:lpstr>
      <vt:lpstr>Driver List page</vt:lpstr>
      <vt:lpstr>Schedule page.</vt:lpstr>
      <vt:lpstr>My account page</vt:lpstr>
      <vt:lpstr>Detail page</vt:lpstr>
      <vt:lpstr>Detail page </vt:lpstr>
      <vt:lpstr>About us and Contact us page</vt:lpstr>
      <vt:lpstr>Home page in Tablet</vt:lpstr>
      <vt:lpstr>Home page in  mobile devices</vt:lpstr>
      <vt:lpstr>All cars page in tablet mode</vt:lpstr>
      <vt:lpstr>All cars page in mobile mode</vt:lpstr>
      <vt:lpstr>Admin Login</vt:lpstr>
      <vt:lpstr>Booking list page</vt:lpstr>
      <vt:lpstr>Confirm booking page</vt:lpstr>
      <vt:lpstr>Make bill page</vt:lpstr>
      <vt:lpstr>Car list page</vt:lpstr>
      <vt:lpstr>Driver list page</vt:lpstr>
      <vt:lpstr>Car add page</vt:lpstr>
      <vt:lpstr>Add Driver page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Portal Report</dc:title>
  <dc:creator>NachiketPC</dc:creator>
  <cp:lastModifiedBy>NachiketPC</cp:lastModifiedBy>
  <cp:revision>129</cp:revision>
  <dcterms:created xsi:type="dcterms:W3CDTF">2020-09-12T09:02:25Z</dcterms:created>
  <dcterms:modified xsi:type="dcterms:W3CDTF">2020-10-07T15:40:26Z</dcterms:modified>
</cp:coreProperties>
</file>